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05" r:id="rId2"/>
    <p:sldId id="311" r:id="rId3"/>
    <p:sldId id="258" r:id="rId4"/>
    <p:sldId id="314" r:id="rId5"/>
    <p:sldId id="316" r:id="rId6"/>
    <p:sldId id="273" r:id="rId7"/>
    <p:sldId id="303" r:id="rId8"/>
    <p:sldId id="291" r:id="rId9"/>
    <p:sldId id="261" r:id="rId10"/>
    <p:sldId id="293" r:id="rId11"/>
    <p:sldId id="262" r:id="rId12"/>
    <p:sldId id="299" r:id="rId13"/>
    <p:sldId id="310" r:id="rId14"/>
    <p:sldId id="263" r:id="rId15"/>
    <p:sldId id="288" r:id="rId16"/>
    <p:sldId id="290" r:id="rId17"/>
    <p:sldId id="318" r:id="rId18"/>
    <p:sldId id="265" r:id="rId19"/>
    <p:sldId id="330" r:id="rId20"/>
    <p:sldId id="292" r:id="rId21"/>
    <p:sldId id="269" r:id="rId22"/>
    <p:sldId id="266" r:id="rId23"/>
    <p:sldId id="300" r:id="rId24"/>
    <p:sldId id="297" r:id="rId25"/>
    <p:sldId id="301" r:id="rId26"/>
    <p:sldId id="270" r:id="rId27"/>
    <p:sldId id="307" r:id="rId28"/>
    <p:sldId id="308" r:id="rId29"/>
    <p:sldId id="306" r:id="rId30"/>
    <p:sldId id="332" r:id="rId31"/>
    <p:sldId id="333" r:id="rId32"/>
    <p:sldId id="334" r:id="rId33"/>
    <p:sldId id="331" r:id="rId34"/>
    <p:sldId id="325" r:id="rId35"/>
    <p:sldId id="326" r:id="rId36"/>
    <p:sldId id="327" r:id="rId37"/>
    <p:sldId id="328" r:id="rId38"/>
    <p:sldId id="329" r:id="rId39"/>
    <p:sldId id="294" r:id="rId40"/>
  </p:sldIdLst>
  <p:sldSz cx="10058400" cy="7772400"/>
  <p:notesSz cx="7010400" cy="9296400"/>
  <p:defaultText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chambliss" initials="EKC" lastIdx="7" clrIdx="0"/>
  <p:cmAuthor id="1" name="Emily C. Huntley" initials="EC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6080" autoAdjust="0"/>
  </p:normalViewPr>
  <p:slideViewPr>
    <p:cSldViewPr>
      <p:cViewPr>
        <p:scale>
          <a:sx n="116" d="100"/>
          <a:sy n="116" d="100"/>
        </p:scale>
        <p:origin x="-1140" y="222"/>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8" d="100"/>
          <a:sy n="78" d="100"/>
        </p:scale>
        <p:origin x="-1986" y="-90"/>
      </p:cViewPr>
      <p:guideLst>
        <p:guide orient="horz" pos="2928"/>
        <p:guide pos="2208"/>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3FA18BE2-5B0A-46F9-92DA-1B6D968305D1}" type="datetimeFigureOut">
              <a:rPr lang="en-US" smtClean="0"/>
              <a:pPr/>
              <a:t>6/18/2013</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F2DABC1D-B114-4CCA-B7C8-B991E7F49E03}" type="slidenum">
              <a:rPr lang="en-US" smtClean="0"/>
              <a:pPr/>
              <a:t>‹#›</a:t>
            </a:fld>
            <a:endParaRPr lang="en-US" dirty="0"/>
          </a:p>
        </p:txBody>
      </p:sp>
    </p:spTree>
    <p:extLst>
      <p:ext uri="{BB962C8B-B14F-4D97-AF65-F5344CB8AC3E}">
        <p14:creationId xmlns:p14="http://schemas.microsoft.com/office/powerpoint/2010/main" val="1555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D39639E-0D69-4769-9ADF-40D92A1F6071}" type="datetimeFigureOut">
              <a:rPr lang="en-US" smtClean="0"/>
              <a:pPr/>
              <a:t>6/18/2013</a:t>
            </a:fld>
            <a:endParaRPr lang="en-US" dirty="0"/>
          </a:p>
        </p:txBody>
      </p:sp>
      <p:sp>
        <p:nvSpPr>
          <p:cNvPr id="4" name="Slide Image Placeholder 3"/>
          <p:cNvSpPr>
            <a:spLocks noGrp="1" noRot="1" noChangeAspect="1"/>
          </p:cNvSpPr>
          <p:nvPr>
            <p:ph type="sldImg" idx="2"/>
          </p:nvPr>
        </p:nvSpPr>
        <p:spPr>
          <a:xfrm>
            <a:off x="1249363" y="696913"/>
            <a:ext cx="451167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4778F66-6F31-417F-B353-C8F6674E8BDF}" type="slidenum">
              <a:rPr lang="en-US" smtClean="0"/>
              <a:pPr/>
              <a:t>‹#›</a:t>
            </a:fld>
            <a:endParaRPr lang="en-US" dirty="0"/>
          </a:p>
        </p:txBody>
      </p:sp>
    </p:spTree>
    <p:extLst>
      <p:ext uri="{BB962C8B-B14F-4D97-AF65-F5344CB8AC3E}">
        <p14:creationId xmlns:p14="http://schemas.microsoft.com/office/powerpoint/2010/main" val="3908349518"/>
      </p:ext>
    </p:extLst>
  </p:cSld>
  <p:clrMap bg1="lt1" tx1="dk1" bg2="lt2" tx2="dk2" accent1="accent1" accent2="accent2" accent3="accent3" accent4="accent4" accent5="accent5" accent6="accent6" hlink="hlink" folHlink="folHlink"/>
  <p:notesStyle>
    <a:lvl1pPr marL="0" algn="l" defTabSz="1018824" rtl="0" eaLnBrk="1" latinLnBrk="0" hangingPunct="1">
      <a:defRPr sz="1300" kern="1200">
        <a:solidFill>
          <a:schemeClr val="tx1"/>
        </a:solidFill>
        <a:latin typeface="+mn-lt"/>
        <a:ea typeface="+mn-ea"/>
        <a:cs typeface="+mn-cs"/>
      </a:defRPr>
    </a:lvl1pPr>
    <a:lvl2pPr marL="509412" algn="l" defTabSz="1018824" rtl="0" eaLnBrk="1" latinLnBrk="0" hangingPunct="1">
      <a:defRPr sz="1300" kern="1200">
        <a:solidFill>
          <a:schemeClr val="tx1"/>
        </a:solidFill>
        <a:latin typeface="+mn-lt"/>
        <a:ea typeface="+mn-ea"/>
        <a:cs typeface="+mn-cs"/>
      </a:defRPr>
    </a:lvl2pPr>
    <a:lvl3pPr marL="1018824" algn="l" defTabSz="1018824" rtl="0" eaLnBrk="1" latinLnBrk="0" hangingPunct="1">
      <a:defRPr sz="1300" kern="1200">
        <a:solidFill>
          <a:schemeClr val="tx1"/>
        </a:solidFill>
        <a:latin typeface="+mn-lt"/>
        <a:ea typeface="+mn-ea"/>
        <a:cs typeface="+mn-cs"/>
      </a:defRPr>
    </a:lvl3pPr>
    <a:lvl4pPr marL="1528237" algn="l" defTabSz="1018824" rtl="0" eaLnBrk="1" latinLnBrk="0" hangingPunct="1">
      <a:defRPr sz="1300" kern="1200">
        <a:solidFill>
          <a:schemeClr val="tx1"/>
        </a:solidFill>
        <a:latin typeface="+mn-lt"/>
        <a:ea typeface="+mn-ea"/>
        <a:cs typeface="+mn-cs"/>
      </a:defRPr>
    </a:lvl4pPr>
    <a:lvl5pPr marL="2037649" algn="l" defTabSz="1018824" rtl="0" eaLnBrk="1" latinLnBrk="0" hangingPunct="1">
      <a:defRPr sz="1300" kern="1200">
        <a:solidFill>
          <a:schemeClr val="tx1"/>
        </a:solidFill>
        <a:latin typeface="+mn-lt"/>
        <a:ea typeface="+mn-ea"/>
        <a:cs typeface="+mn-cs"/>
      </a:defRPr>
    </a:lvl5pPr>
    <a:lvl6pPr marL="2547061" algn="l" defTabSz="1018824" rtl="0" eaLnBrk="1" latinLnBrk="0" hangingPunct="1">
      <a:defRPr sz="1300" kern="1200">
        <a:solidFill>
          <a:schemeClr val="tx1"/>
        </a:solidFill>
        <a:latin typeface="+mn-lt"/>
        <a:ea typeface="+mn-ea"/>
        <a:cs typeface="+mn-cs"/>
      </a:defRPr>
    </a:lvl6pPr>
    <a:lvl7pPr marL="3056473" algn="l" defTabSz="1018824" rtl="0" eaLnBrk="1" latinLnBrk="0" hangingPunct="1">
      <a:defRPr sz="1300" kern="1200">
        <a:solidFill>
          <a:schemeClr val="tx1"/>
        </a:solidFill>
        <a:latin typeface="+mn-lt"/>
        <a:ea typeface="+mn-ea"/>
        <a:cs typeface="+mn-cs"/>
      </a:defRPr>
    </a:lvl7pPr>
    <a:lvl8pPr marL="3565886" algn="l" defTabSz="1018824" rtl="0" eaLnBrk="1" latinLnBrk="0" hangingPunct="1">
      <a:defRPr sz="1300" kern="1200">
        <a:solidFill>
          <a:schemeClr val="tx1"/>
        </a:solidFill>
        <a:latin typeface="+mn-lt"/>
        <a:ea typeface="+mn-ea"/>
        <a:cs typeface="+mn-cs"/>
      </a:defRPr>
    </a:lvl8pPr>
    <a:lvl9pPr marL="4075298" algn="l" defTabSz="10188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27</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39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4778F66-6F31-417F-B353-C8F6674E8BDF}"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85800" y="6885432"/>
            <a:ext cx="2346960" cy="200055"/>
          </a:xfrm>
        </p:spPr>
        <p:txBody>
          <a:bodyPr lIns="0" tIns="0" rIns="0" bIns="0" anchor="b" anchorCtr="0">
            <a:spAutoFit/>
          </a:bodyPr>
          <a:lstStyle>
            <a:lvl1pPr>
              <a:defRPr/>
            </a:lvl1pPr>
          </a:lstStyle>
          <a:p>
            <a:r>
              <a:rPr lang="en-US" smtClean="0"/>
              <a:t>9/19/2012</a:t>
            </a:r>
            <a:endParaRPr lang="en-US" dirty="0"/>
          </a:p>
        </p:txBody>
      </p:sp>
      <p:sp>
        <p:nvSpPr>
          <p:cNvPr id="5" name="Footer Placeholder 4"/>
          <p:cNvSpPr>
            <a:spLocks noGrp="1"/>
          </p:cNvSpPr>
          <p:nvPr>
            <p:ph type="ftr" sz="quarter" idx="11"/>
          </p:nvPr>
        </p:nvSpPr>
        <p:spPr/>
        <p:txBody>
          <a:bodyPr/>
          <a:lstStyle/>
          <a:p>
            <a:r>
              <a:rPr lang="en-US" smtClean="0"/>
              <a:t>9/19/2012</a:t>
            </a:r>
            <a:endParaRPr lang="en-US" dirty="0"/>
          </a:p>
        </p:txBody>
      </p:sp>
      <p:sp>
        <p:nvSpPr>
          <p:cNvPr id="6" name="Slide Number Placeholder 5"/>
          <p:cNvSpPr>
            <a:spLocks noGrp="1"/>
          </p:cNvSpPr>
          <p:nvPr>
            <p:ph type="sldNum" sz="quarter" idx="12"/>
          </p:nvPr>
        </p:nvSpPr>
        <p:spPr>
          <a:xfrm>
            <a:off x="9098280" y="6885432"/>
            <a:ext cx="274320" cy="201168"/>
          </a:xfrm>
        </p:spPr>
        <p:txBody>
          <a:bodyPr wrap="square" lIns="0" tIns="0" rIns="0" bIns="0" anchor="b" anchorCtr="0">
            <a:spAutoFit/>
          </a:bodyPr>
          <a:lstStyle/>
          <a:p>
            <a:fld id="{675F18DD-40A8-49B2-98B2-79FA410FD6A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9/19/2012</a:t>
            </a:r>
            <a:endParaRPr lang="en-US" dirty="0"/>
          </a:p>
        </p:txBody>
      </p:sp>
      <p:sp>
        <p:nvSpPr>
          <p:cNvPr id="9" name="Slide Number Placeholder 3"/>
          <p:cNvSpPr txBox="1">
            <a:spLocks/>
          </p:cNvSpPr>
          <p:nvPr userDrawn="1"/>
        </p:nvSpPr>
        <p:spPr>
          <a:xfrm>
            <a:off x="9098280" y="7114032"/>
            <a:ext cx="274320" cy="201168"/>
          </a:xfrm>
          <a:prstGeom prst="rect">
            <a:avLst/>
          </a:prstGeom>
        </p:spPr>
        <p:txBody>
          <a:bodyPr vert="horz" lIns="0" tIns="0" rIns="0" bIns="0" rtlCol="0" anchor="ctr"/>
          <a:lstStyle/>
          <a:p>
            <a:pPr marL="0" marR="0" lvl="0" indent="0" algn="r" defTabSz="1018824" rtl="0" eaLnBrk="1" fontAlgn="auto" latinLnBrk="0" hangingPunct="1">
              <a:lnSpc>
                <a:spcPct val="100000"/>
              </a:lnSpc>
              <a:spcBef>
                <a:spcPts val="0"/>
              </a:spcBef>
              <a:spcAft>
                <a:spcPts val="0"/>
              </a:spcAft>
              <a:buClrTx/>
              <a:buSzTx/>
              <a:buFontTx/>
              <a:buNone/>
              <a:tabLst/>
              <a:defRPr/>
            </a:pPr>
            <a:fld id="{675F18DD-40A8-49B2-98B2-79FA410FD6A3}" type="slidenum">
              <a:rPr kumimoji="0" lang="en-US" sz="13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1018824" rtl="0" eaLnBrk="1" fontAlgn="auto" latinLnBrk="0" hangingPunct="1">
                <a:lnSpc>
                  <a:spcPct val="100000"/>
                </a:lnSpc>
                <a:spcBef>
                  <a:spcPts val="0"/>
                </a:spcBef>
                <a:spcAft>
                  <a:spcPts val="0"/>
                </a:spcAft>
                <a:buClrTx/>
                <a:buSzTx/>
                <a:buFontTx/>
                <a:buNone/>
                <a:tabLst/>
                <a:defRPr/>
              </a:pPr>
              <a:t>‹#›</a:t>
            </a:fld>
            <a:endParaRPr kumimoji="0" lang="en-US" sz="13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101882" tIns="50941" rIns="101882" bIns="509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2920" y="1813560"/>
            <a:ext cx="9052560" cy="5129425"/>
          </a:xfrm>
          <a:prstGeom prst="rect">
            <a:avLst/>
          </a:prstGeom>
        </p:spPr>
        <p:txBody>
          <a:bodyPr vert="horz" lIns="101882" tIns="50941" rIns="101882" bIns="509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85800" y="7114032"/>
            <a:ext cx="914400" cy="201168"/>
          </a:xfrm>
          <a:prstGeom prst="rect">
            <a:avLst/>
          </a:prstGeom>
        </p:spPr>
        <p:txBody>
          <a:bodyPr vert="horz" lIns="0" tIns="0" rIns="0" bIns="0" rtlCol="0" anchor="b" anchorCtr="0"/>
          <a:lstStyle>
            <a:lvl1pPr algn="l">
              <a:defRPr sz="1300">
                <a:solidFill>
                  <a:schemeClr val="tx1">
                    <a:tint val="75000"/>
                  </a:schemeClr>
                </a:solidFill>
              </a:defRPr>
            </a:lvl1pPr>
          </a:lstStyle>
          <a:p>
            <a:r>
              <a:rPr lang="en-US" smtClean="0"/>
              <a:t>9/19/2012</a:t>
            </a:r>
            <a:endParaRPr lang="en-US" dirty="0"/>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882" tIns="50941" rIns="101882" bIns="50941" rtlCol="0" anchor="ctr"/>
          <a:lstStyle>
            <a:lvl1pPr algn="ctr">
              <a:defRPr sz="1300">
                <a:solidFill>
                  <a:schemeClr val="tx1">
                    <a:tint val="75000"/>
                  </a:schemeClr>
                </a:solidFill>
              </a:defRPr>
            </a:lvl1pPr>
          </a:lstStyle>
          <a:p>
            <a:r>
              <a:rPr lang="en-US" smtClean="0"/>
              <a:t>9/19/2012</a:t>
            </a:r>
            <a:endParaRPr lang="en-US" dirty="0"/>
          </a:p>
        </p:txBody>
      </p:sp>
      <p:sp>
        <p:nvSpPr>
          <p:cNvPr id="6" name="Slide Number Placeholder 5"/>
          <p:cNvSpPr>
            <a:spLocks noGrp="1"/>
          </p:cNvSpPr>
          <p:nvPr>
            <p:ph type="sldNum" sz="quarter" idx="4"/>
          </p:nvPr>
        </p:nvSpPr>
        <p:spPr>
          <a:xfrm>
            <a:off x="9098280" y="7114032"/>
            <a:ext cx="274320" cy="201168"/>
          </a:xfrm>
          <a:prstGeom prst="rect">
            <a:avLst/>
          </a:prstGeom>
        </p:spPr>
        <p:txBody>
          <a:bodyPr vert="horz" lIns="0" tIns="0" rIns="0" bIns="0" rtlCol="0" anchor="b" anchorCtr="0"/>
          <a:lstStyle>
            <a:lvl1pPr algn="r">
              <a:defRPr sz="1300">
                <a:solidFill>
                  <a:schemeClr val="tx1">
                    <a:tint val="75000"/>
                  </a:schemeClr>
                </a:solidFill>
              </a:defRPr>
            </a:lvl1pPr>
          </a:lstStyle>
          <a:p>
            <a:fld id="{675F18DD-40A8-49B2-98B2-79FA410FD6A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Lst>
  <p:hf sldNum="0" hdr="0" ftr="0"/>
  <p:txStyles>
    <p:titleStyle>
      <a:lvl1pPr algn="ctr" defTabSz="1018824"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1018824"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27795" indent="-318383" algn="l" defTabSz="1018824"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3531" indent="-254706" algn="l" defTabSz="1018824"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82943"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92355"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801767"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180"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592"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30004" indent="-254706" algn="l" defTabSz="1018824"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3.xml"/><Relationship Id="rId18" Type="http://schemas.openxmlformats.org/officeDocument/2006/relationships/slide" Target="slide20.xml"/><Relationship Id="rId26" Type="http://schemas.openxmlformats.org/officeDocument/2006/relationships/slide" Target="slide33.xml"/><Relationship Id="rId3" Type="http://schemas.openxmlformats.org/officeDocument/2006/relationships/slide" Target="slide1.xml"/><Relationship Id="rId21" Type="http://schemas.openxmlformats.org/officeDocument/2006/relationships/slide" Target="slide26.xml"/><Relationship Id="rId7" Type="http://schemas.openxmlformats.org/officeDocument/2006/relationships/slide" Target="slide6.xml"/><Relationship Id="rId12" Type="http://schemas.openxmlformats.org/officeDocument/2006/relationships/slide" Target="slide12.xml"/><Relationship Id="rId17" Type="http://schemas.openxmlformats.org/officeDocument/2006/relationships/slide" Target="slide18.xml"/><Relationship Id="rId25" Type="http://schemas.openxmlformats.org/officeDocument/2006/relationships/slide" Target="slide31.xml"/><Relationship Id="rId2" Type="http://schemas.openxmlformats.org/officeDocument/2006/relationships/notesSlide" Target="../notesSlides/notesSlide1.xml"/><Relationship Id="rId16" Type="http://schemas.openxmlformats.org/officeDocument/2006/relationships/slide" Target="slide16.xml"/><Relationship Id="rId20"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10.xml"/><Relationship Id="rId24" Type="http://schemas.openxmlformats.org/officeDocument/2006/relationships/slide" Target="slide30.xml"/><Relationship Id="rId5" Type="http://schemas.openxmlformats.org/officeDocument/2006/relationships/slide" Target="slide3.xml"/><Relationship Id="rId15" Type="http://schemas.openxmlformats.org/officeDocument/2006/relationships/slide" Target="slide15.xml"/><Relationship Id="rId23" Type="http://schemas.openxmlformats.org/officeDocument/2006/relationships/slide" Target="slide29.xml"/><Relationship Id="rId28" Type="http://schemas.openxmlformats.org/officeDocument/2006/relationships/image" Target="../media/image1.jpeg"/><Relationship Id="rId10" Type="http://schemas.openxmlformats.org/officeDocument/2006/relationships/slide" Target="slide9.xml"/><Relationship Id="rId19" Type="http://schemas.openxmlformats.org/officeDocument/2006/relationships/slide" Target="slide21.xml"/><Relationship Id="rId4" Type="http://schemas.openxmlformats.org/officeDocument/2006/relationships/slide" Target="slide2.xml"/><Relationship Id="rId9" Type="http://schemas.openxmlformats.org/officeDocument/2006/relationships/slide" Target="slide8.xml"/><Relationship Id="rId14" Type="http://schemas.openxmlformats.org/officeDocument/2006/relationships/slide" Target="slide14.xml"/><Relationship Id="rId22" Type="http://schemas.openxmlformats.org/officeDocument/2006/relationships/slide" Target="slide27.xml"/><Relationship Id="rId27" Type="http://schemas.openxmlformats.org/officeDocument/2006/relationships/slide" Target="slide39.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1.xml"/><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slide" Target="slide1.xml"/><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2creek.com/" TargetMode="External"/><Relationship Id="rId3" Type="http://schemas.openxmlformats.org/officeDocument/2006/relationships/hyperlink" Target="http://www.mass.gov/mgis/" TargetMode="External"/><Relationship Id="rId7" Type="http://schemas.openxmlformats.org/officeDocument/2006/relationships/hyperlink" Target="http://www.asascience.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seaplan.org/" TargetMode="External"/><Relationship Id="rId5" Type="http://schemas.openxmlformats.org/officeDocument/2006/relationships/hyperlink" Target="http://www.mass.gov/czm/" TargetMode="External"/><Relationship Id="rId10" Type="http://schemas.openxmlformats.org/officeDocument/2006/relationships/slide" Target="slide1.xml"/><Relationship Id="rId4" Type="http://schemas.openxmlformats.org/officeDocument/2006/relationships/image" Target="../media/image2.png"/><Relationship Id="rId9" Type="http://schemas.openxmlformats.org/officeDocument/2006/relationships/hyperlink" Target="http://peoplegi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maps.massgis.state.ma.us/map_ol/great_barrington.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slide" Target="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3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3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slide" Target="slide1.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mass.gov/dor/docs/dls/bla/classificationcodebook.pdf" TargetMode="Externa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google.com/intl/en/policies/privacy/" TargetMode="External"/><Relationship Id="rId3" Type="http://schemas.openxmlformats.org/officeDocument/2006/relationships/hyperlink" Target="mailto:paul.nutting@state.ma.us" TargetMode="External"/><Relationship Id="rId7" Type="http://schemas.openxmlformats.org/officeDocument/2006/relationships/hyperlink" Target="https://developers.google.com/maps/term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maps.massgis.state.ma.us/map_ol/moris_developers_documentation.htm" TargetMode="External"/><Relationship Id="rId5" Type="http://schemas.openxmlformats.org/officeDocument/2006/relationships/hyperlink" Target="http://code.google.com/p/morisoliver/" TargetMode="External"/><Relationship Id="rId10" Type="http://schemas.openxmlformats.org/officeDocument/2006/relationships/slide" Target="slide1.xml"/><Relationship Id="rId4" Type="http://schemas.openxmlformats.org/officeDocument/2006/relationships/hyperlink" Target="http://code.google.com/p/morisoliver/issues/list" TargetMode="External"/><Relationship Id="rId9" Type="http://schemas.openxmlformats.org/officeDocument/2006/relationships/image" Target="../media/image25.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jpg"/><Relationship Id="rId2" Type="http://schemas.openxmlformats.org/officeDocument/2006/relationships/notesSlide" Target="../notesSlides/notesSlide4.xml"/><Relationship Id="rId16"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9"/>
          <p:cNvSpPr>
            <a:spLocks noGrp="1"/>
          </p:cNvSpPr>
          <p:nvPr>
            <p:ph type="title"/>
          </p:nvPr>
        </p:nvSpPr>
        <p:spPr>
          <a:xfrm>
            <a:off x="0" y="426423"/>
            <a:ext cx="10058400" cy="677108"/>
          </a:xfrm>
        </p:spPr>
        <p:txBody>
          <a:bodyPr lIns="685800" tIns="0" rIns="685800" bIns="0">
            <a:spAutoFit/>
          </a:bodyPr>
          <a:lstStyle/>
          <a:p>
            <a:r>
              <a:rPr lang="en-US" sz="4400" dirty="0" smtClean="0">
                <a:solidFill>
                  <a:schemeClr val="bg1"/>
                </a:solidFill>
                <a:cs typeface="Times New Roman" pitchFamily="18" charset="0"/>
              </a:rPr>
              <a:t>MORIS</a:t>
            </a:r>
            <a:r>
              <a:rPr lang="en-US" sz="4400" dirty="0" smtClean="0">
                <a:cs typeface="Times New Roman" pitchFamily="18" charset="0"/>
              </a:rPr>
              <a:t> User Guide</a:t>
            </a:r>
            <a:endParaRPr lang="en-US" sz="4400" dirty="0" smtClean="0"/>
          </a:p>
        </p:txBody>
      </p:sp>
      <p:sp>
        <p:nvSpPr>
          <p:cNvPr id="16" name="Subtitle 2"/>
          <p:cNvSpPr txBox="1">
            <a:spLocks/>
          </p:cNvSpPr>
          <p:nvPr/>
        </p:nvSpPr>
        <p:spPr>
          <a:xfrm>
            <a:off x="0" y="1005880"/>
            <a:ext cx="10058400" cy="5532284"/>
          </a:xfrm>
          <a:prstGeom prst="rect">
            <a:avLst/>
          </a:prstGeom>
        </p:spPr>
        <p:txBody>
          <a:bodyPr vert="horz" wrap="square" lIns="685800" tIns="0" rIns="685800" bIns="0" rtlCol="0">
            <a:spAutoFit/>
          </a:bodyPr>
          <a:lstStyle/>
          <a:p>
            <a:pPr algn="just">
              <a:spcBef>
                <a:spcPts val="24"/>
              </a:spcBef>
            </a:pPr>
            <a:r>
              <a:rPr lang="en-US" sz="1200" b="1" dirty="0" smtClean="0">
                <a:latin typeface="Times New Roman" pitchFamily="18" charset="0"/>
                <a:cs typeface="Times New Roman" pitchFamily="18" charset="0"/>
                <a:hlinkClick r:id="rId3" action="ppaction://hlinksldjump"/>
              </a:rPr>
              <a:t>Table of Contents</a:t>
            </a:r>
            <a:endParaRPr lang="en-US" sz="1200" b="1" dirty="0" smtClean="0">
              <a:latin typeface="Times New Roman" pitchFamily="18" charset="0"/>
              <a:cs typeface="Times New Roman" pitchFamily="18" charset="0"/>
            </a:endParaRPr>
          </a:p>
          <a:p>
            <a:pPr lvl="1" algn="just" defTabSz="0">
              <a:spcBef>
                <a:spcPts val="312"/>
              </a:spcBef>
              <a:tabLst>
                <a:tab pos="8686800" algn="r"/>
              </a:tabLst>
            </a:pPr>
            <a:r>
              <a:rPr lang="en-US" sz="1200" dirty="0" smtClean="0">
                <a:latin typeface="Times New Roman" pitchFamily="18" charset="0"/>
                <a:cs typeface="Times New Roman" pitchFamily="18" charset="0"/>
                <a:hlinkClick r:id="rId4" action="ppaction://hlinksldjump" tooltip="Introduction"/>
              </a:rPr>
              <a:t>Introduction</a:t>
            </a:r>
            <a:r>
              <a:rPr lang="en-US" sz="1200" dirty="0" smtClean="0">
                <a:latin typeface="Times New Roman" pitchFamily="18" charset="0"/>
                <a:cs typeface="Times New Roman" pitchFamily="18" charset="0"/>
              </a:rPr>
              <a:t>………………………………………………………………………………………………………………………………	2</a:t>
            </a:r>
          </a:p>
          <a:p>
            <a:pPr lvl="1" algn="just" defTabSz="0">
              <a:spcBef>
                <a:spcPts val="312"/>
              </a:spcBef>
              <a:tabLst>
                <a:tab pos="8686800" algn="r"/>
              </a:tabLst>
            </a:pPr>
            <a:r>
              <a:rPr lang="en-US" sz="1200" dirty="0" smtClean="0">
                <a:latin typeface="Times New Roman" pitchFamily="18" charset="0"/>
                <a:cs typeface="Times New Roman" pitchFamily="18" charset="0"/>
                <a:hlinkClick r:id="rId5" action="ppaction://hlinksldjump" tooltip="Getting Started"/>
              </a:rPr>
              <a:t>Getting Started</a:t>
            </a:r>
            <a:r>
              <a:rPr lang="en-US" sz="1200" dirty="0" smtClean="0">
                <a:latin typeface="Times New Roman" pitchFamily="18" charset="0"/>
                <a:cs typeface="Times New Roman" pitchFamily="18" charset="0"/>
              </a:rPr>
              <a:t>……………………………………………………………………………………………………………………………	3</a:t>
            </a:r>
          </a:p>
          <a:p>
            <a:pPr lvl="1" algn="just" defTabSz="0">
              <a:spcBef>
                <a:spcPts val="312"/>
              </a:spcBef>
              <a:tabLst>
                <a:tab pos="8686800" algn="r"/>
              </a:tabLst>
            </a:pPr>
            <a:r>
              <a:rPr lang="en-US" sz="1200" dirty="0" smtClean="0">
                <a:latin typeface="Times New Roman" pitchFamily="18" charset="0"/>
                <a:cs typeface="Times New Roman" pitchFamily="18" charset="0"/>
                <a:hlinkClick r:id="rId6" action="ppaction://hlinksldjump" tooltip="Tools"/>
              </a:rPr>
              <a:t>Tools</a:t>
            </a:r>
            <a:r>
              <a:rPr lang="en-US" sz="1200" dirty="0" smtClean="0">
                <a:latin typeface="Times New Roman" pitchFamily="18" charset="0"/>
                <a:cs typeface="Times New Roman" pitchFamily="18" charset="0"/>
              </a:rPr>
              <a:t>……………………………………………………………………………………………………………………………………...	4</a:t>
            </a:r>
          </a:p>
          <a:p>
            <a:pPr lvl="1" algn="just">
              <a:spcBef>
                <a:spcPts val="312"/>
              </a:spcBef>
              <a:tabLst>
                <a:tab pos="8686800" algn="r"/>
              </a:tabLst>
            </a:pPr>
            <a:r>
              <a:rPr lang="en-US" sz="1200" dirty="0" smtClean="0">
                <a:latin typeface="Times New Roman" pitchFamily="18" charset="0"/>
                <a:cs typeface="Times New Roman" pitchFamily="18" charset="0"/>
                <a:hlinkClick r:id="rId7" action="ppaction://hlinksldjump" tooltip="Adding Data Layers"/>
              </a:rPr>
              <a:t>Adding Data Layers</a:t>
            </a:r>
            <a:r>
              <a:rPr lang="en-US" sz="1200" dirty="0" smtClean="0">
                <a:latin typeface="Times New Roman" pitchFamily="18" charset="0"/>
                <a:cs typeface="Times New Roman" pitchFamily="18" charset="0"/>
              </a:rPr>
              <a:t>………………………………………………………………………………………………………………………	6</a:t>
            </a:r>
          </a:p>
          <a:p>
            <a:pPr lvl="1" algn="just">
              <a:spcBef>
                <a:spcPts val="312"/>
              </a:spcBef>
              <a:tabLst>
                <a:tab pos="8686800" algn="r"/>
              </a:tabLst>
            </a:pPr>
            <a:r>
              <a:rPr lang="en-US" sz="1200" dirty="0" smtClean="0">
                <a:latin typeface="Times New Roman" pitchFamily="18" charset="0"/>
                <a:cs typeface="Times New Roman" pitchFamily="18" charset="0"/>
                <a:hlinkClick r:id="rId8" action="ppaction://hlinksldjump" tooltip="Adding Data Layers by Searching"/>
              </a:rPr>
              <a:t>Adding Data Layers by Searching</a:t>
            </a:r>
            <a:r>
              <a:rPr lang="en-US" sz="1200" dirty="0" smtClean="0">
                <a:latin typeface="Times New Roman" pitchFamily="18" charset="0"/>
                <a:cs typeface="Times New Roman" pitchFamily="18" charset="0"/>
              </a:rPr>
              <a:t>………………………………………………………………………………………………………..	7</a:t>
            </a:r>
          </a:p>
          <a:p>
            <a:pPr lvl="1" algn="just">
              <a:spcBef>
                <a:spcPts val="312"/>
              </a:spcBef>
              <a:tabLst>
                <a:tab pos="8686800" algn="r"/>
              </a:tabLst>
            </a:pPr>
            <a:r>
              <a:rPr lang="en-US" sz="1200" dirty="0" smtClean="0">
                <a:latin typeface="Times New Roman" pitchFamily="18" charset="0"/>
                <a:cs typeface="Times New Roman" pitchFamily="18" charset="0"/>
                <a:hlinkClick r:id="rId9" action="ppaction://hlinksldjump" tooltip="Data Layers with Scale Dependencies"/>
              </a:rPr>
              <a:t>Data Layers with Scale Dependencies</a:t>
            </a:r>
            <a:r>
              <a:rPr lang="en-US" sz="1200" dirty="0" smtClean="0">
                <a:latin typeface="Times New Roman" pitchFamily="18" charset="0"/>
                <a:cs typeface="Times New Roman" pitchFamily="18" charset="0"/>
              </a:rPr>
              <a:t>…………………………………………………………………………………………………...	8</a:t>
            </a:r>
          </a:p>
          <a:p>
            <a:pPr lvl="1" algn="just">
              <a:spcBef>
                <a:spcPts val="312"/>
              </a:spcBef>
              <a:tabLst>
                <a:tab pos="8686800" algn="r"/>
              </a:tabLst>
            </a:pPr>
            <a:r>
              <a:rPr lang="en-US" sz="1200" dirty="0" smtClean="0">
                <a:latin typeface="Times New Roman" pitchFamily="18" charset="0"/>
                <a:cs typeface="Times New Roman" pitchFamily="18" charset="0"/>
                <a:hlinkClick r:id="rId10" action="ppaction://hlinksldjump" tooltip="Reordering Data Layers"/>
              </a:rPr>
              <a:t>Reordering Data Layers</a:t>
            </a:r>
            <a:r>
              <a:rPr lang="en-US" sz="1200" dirty="0" smtClean="0">
                <a:latin typeface="Times New Roman" pitchFamily="18" charset="0"/>
                <a:cs typeface="Times New Roman" pitchFamily="18" charset="0"/>
              </a:rPr>
              <a:t>………………………………………………………………………………………………………………....	9</a:t>
            </a:r>
          </a:p>
          <a:p>
            <a:pPr lvl="1" algn="just">
              <a:spcBef>
                <a:spcPts val="312"/>
              </a:spcBef>
              <a:tabLst>
                <a:tab pos="8686800" algn="r"/>
              </a:tabLst>
            </a:pPr>
            <a:r>
              <a:rPr lang="en-US" sz="1200" dirty="0" smtClean="0">
                <a:latin typeface="Times New Roman" pitchFamily="18" charset="0"/>
                <a:cs typeface="Times New Roman" pitchFamily="18" charset="0"/>
                <a:hlinkClick r:id="rId11" action="ppaction://hlinksldjump" tooltip="Navigating the Map"/>
              </a:rPr>
              <a:t>Navigating the Map</a:t>
            </a:r>
            <a:r>
              <a:rPr lang="en-US" sz="1200" dirty="0" smtClean="0">
                <a:latin typeface="Times New Roman" pitchFamily="18" charset="0"/>
                <a:cs typeface="Times New Roman" pitchFamily="18" charset="0"/>
              </a:rPr>
              <a:t>……………………………………………………………………………………………………………………..	10</a:t>
            </a:r>
          </a:p>
          <a:p>
            <a:pPr lvl="1" algn="just">
              <a:spcBef>
                <a:spcPts val="312"/>
              </a:spcBef>
              <a:tabLst>
                <a:tab pos="8686800" algn="r"/>
              </a:tabLst>
            </a:pPr>
            <a:r>
              <a:rPr lang="en-US" sz="1200" dirty="0" smtClean="0">
                <a:latin typeface="Times New Roman" pitchFamily="18" charset="0"/>
                <a:cs typeface="Times New Roman" pitchFamily="18" charset="0"/>
                <a:hlinkClick r:id="rId12" action="ppaction://hlinksldjump" tooltip="Customizing the Map"/>
              </a:rPr>
              <a:t>Customizing Data Layers</a:t>
            </a:r>
            <a:r>
              <a:rPr lang="en-US" sz="1200" dirty="0" smtClean="0">
                <a:latin typeface="Times New Roman" pitchFamily="18" charset="0"/>
                <a:cs typeface="Times New Roman" pitchFamily="18" charset="0"/>
              </a:rPr>
              <a:t>……………………………………………………………………………………………………………….	12</a:t>
            </a:r>
          </a:p>
          <a:p>
            <a:pPr lvl="1" algn="just">
              <a:spcBef>
                <a:spcPts val="312"/>
              </a:spcBef>
              <a:tabLst>
                <a:tab pos="8686800" algn="r"/>
              </a:tabLst>
            </a:pPr>
            <a:r>
              <a:rPr lang="en-US" sz="1200" dirty="0" smtClean="0">
                <a:latin typeface="Times New Roman" pitchFamily="18" charset="0"/>
                <a:cs typeface="Times New Roman" pitchFamily="18" charset="0"/>
                <a:hlinkClick r:id="rId13" action="ppaction://hlinksldjump" tooltip="Customizing the Map"/>
              </a:rPr>
              <a:t>Customizing the Map</a:t>
            </a:r>
            <a:r>
              <a:rPr lang="en-US" sz="1200" dirty="0" smtClean="0">
                <a:latin typeface="Times New Roman" pitchFamily="18" charset="0"/>
                <a:cs typeface="Times New Roman" pitchFamily="18" charset="0"/>
              </a:rPr>
              <a:t>…………………………………………………………………………………………………………………...	13</a:t>
            </a:r>
          </a:p>
          <a:p>
            <a:pPr lvl="1" algn="just">
              <a:spcBef>
                <a:spcPts val="312"/>
              </a:spcBef>
              <a:tabLst>
                <a:tab pos="8686800" algn="r"/>
              </a:tabLst>
            </a:pPr>
            <a:r>
              <a:rPr lang="en-US" sz="1200" dirty="0" smtClean="0">
                <a:latin typeface="Times New Roman" pitchFamily="18" charset="0"/>
                <a:cs typeface="Times New Roman" pitchFamily="18" charset="0"/>
                <a:hlinkClick r:id="rId14" action="ppaction://hlinksldjump" tooltip="Removing Data Layers"/>
              </a:rPr>
              <a:t>Removing Data Layers</a:t>
            </a:r>
            <a:r>
              <a:rPr lang="en-US" sz="1200" dirty="0" smtClean="0">
                <a:latin typeface="Times New Roman" pitchFamily="18" charset="0"/>
                <a:cs typeface="Times New Roman" pitchFamily="18" charset="0"/>
              </a:rPr>
              <a:t>………………………………………………………………………………………………………………….	14</a:t>
            </a:r>
          </a:p>
          <a:p>
            <a:pPr lvl="1">
              <a:spcBef>
                <a:spcPts val="312"/>
              </a:spcBef>
              <a:tabLst>
                <a:tab pos="8686800" algn="r"/>
              </a:tabLst>
            </a:pPr>
            <a:r>
              <a:rPr lang="en-US" sz="1200" dirty="0" smtClean="0">
                <a:latin typeface="Times New Roman" pitchFamily="18" charset="0"/>
                <a:cs typeface="Times New Roman" pitchFamily="18" charset="0"/>
                <a:hlinkClick r:id="rId15" action="ppaction://hlinksldjump" tooltip="Viewing Metadata"/>
              </a:rPr>
              <a:t>Viewing Metadata</a:t>
            </a:r>
            <a:r>
              <a:rPr lang="en-US" sz="1200" dirty="0" smtClean="0">
                <a:latin typeface="Times New Roman" pitchFamily="18" charset="0"/>
                <a:cs typeface="Times New Roman" pitchFamily="18" charset="0"/>
              </a:rPr>
              <a:t>……………………………………………………………………………………………………………………….	15</a:t>
            </a:r>
          </a:p>
          <a:p>
            <a:pPr lvl="1" algn="just">
              <a:spcBef>
                <a:spcPts val="312"/>
              </a:spcBef>
              <a:tabLst>
                <a:tab pos="8686800" algn="r"/>
              </a:tabLst>
            </a:pPr>
            <a:r>
              <a:rPr lang="en-US" sz="1200" dirty="0" smtClean="0">
                <a:latin typeface="Times New Roman" pitchFamily="18" charset="0"/>
                <a:cs typeface="Times New Roman" pitchFamily="18" charset="0"/>
                <a:hlinkClick r:id="rId16" action="ppaction://hlinksldjump" tooltip="Searching for a Location"/>
              </a:rPr>
              <a:t>Searching for a Location</a:t>
            </a:r>
            <a:r>
              <a:rPr lang="en-US" sz="1200" dirty="0" smtClean="0">
                <a:latin typeface="Times New Roman" pitchFamily="18" charset="0"/>
                <a:cs typeface="Times New Roman" pitchFamily="18" charset="0"/>
              </a:rPr>
              <a:t>………………………………………………………………………………………………………………..	16</a:t>
            </a:r>
          </a:p>
          <a:p>
            <a:pPr lvl="1" algn="just">
              <a:spcBef>
                <a:spcPts val="312"/>
              </a:spcBef>
              <a:tabLst>
                <a:tab pos="8686800" algn="r"/>
              </a:tabLst>
            </a:pPr>
            <a:r>
              <a:rPr lang="en-US" sz="1200" dirty="0" smtClean="0">
                <a:latin typeface="Times New Roman" pitchFamily="18" charset="0"/>
                <a:cs typeface="Times New Roman" pitchFamily="18" charset="0"/>
                <a:hlinkClick r:id="rId17" action="ppaction://hlinksldjump" tooltip="Identifying Features"/>
              </a:rPr>
              <a:t>Identifying Features</a:t>
            </a:r>
            <a:r>
              <a:rPr lang="en-US" sz="1200" dirty="0" smtClean="0">
                <a:latin typeface="Times New Roman" pitchFamily="18" charset="0"/>
                <a:cs typeface="Times New Roman" pitchFamily="18" charset="0"/>
              </a:rPr>
              <a:t>……………………………………………………………………………………………………………………..	18</a:t>
            </a:r>
          </a:p>
          <a:p>
            <a:pPr lvl="1" algn="just">
              <a:spcBef>
                <a:spcPts val="312"/>
              </a:spcBef>
              <a:tabLst>
                <a:tab pos="8686800" algn="r"/>
              </a:tabLst>
            </a:pPr>
            <a:r>
              <a:rPr lang="en-US" sz="1200" dirty="0" smtClean="0">
                <a:latin typeface="Times New Roman" pitchFamily="18" charset="0"/>
                <a:cs typeface="Times New Roman" pitchFamily="18" charset="0"/>
                <a:hlinkClick r:id="rId18" action="ppaction://hlinksldjump" tooltip="Measuring Length or Area"/>
              </a:rPr>
              <a:t>Measuring Length or Area</a:t>
            </a:r>
            <a:r>
              <a:rPr lang="en-US" sz="1200" dirty="0" smtClean="0">
                <a:latin typeface="Times New Roman" pitchFamily="18" charset="0"/>
                <a:cs typeface="Times New Roman" pitchFamily="18" charset="0"/>
              </a:rPr>
              <a:t>……………………………………………………………………………………………………………....	20</a:t>
            </a:r>
          </a:p>
          <a:p>
            <a:pPr lvl="1" algn="just">
              <a:spcBef>
                <a:spcPts val="312"/>
              </a:spcBef>
              <a:tabLst>
                <a:tab pos="8686800" algn="r"/>
              </a:tabLst>
            </a:pPr>
            <a:r>
              <a:rPr lang="en-US" sz="1200" dirty="0" smtClean="0">
                <a:latin typeface="Times New Roman" pitchFamily="18" charset="0"/>
                <a:cs typeface="Times New Roman" pitchFamily="18" charset="0"/>
                <a:hlinkClick r:id="rId19" action="ppaction://hlinksldjump" tooltip="Bookmarking/Sharing a Map"/>
              </a:rPr>
              <a:t>Bookmarking/Sharing a Map</a:t>
            </a:r>
            <a:r>
              <a:rPr lang="en-US" sz="1200" dirty="0" smtClean="0">
                <a:latin typeface="Times New Roman" pitchFamily="18" charset="0"/>
                <a:cs typeface="Times New Roman" pitchFamily="18" charset="0"/>
              </a:rPr>
              <a:t>…………………………………………………………………………………………………………...	21</a:t>
            </a:r>
          </a:p>
          <a:p>
            <a:pPr lvl="1" algn="just">
              <a:spcBef>
                <a:spcPts val="312"/>
              </a:spcBef>
              <a:tabLst>
                <a:tab pos="8686800" algn="r"/>
              </a:tabLst>
            </a:pPr>
            <a:r>
              <a:rPr lang="en-US" sz="1200" dirty="0" smtClean="0">
                <a:latin typeface="Times New Roman" pitchFamily="18" charset="0"/>
                <a:cs typeface="Times New Roman" pitchFamily="18" charset="0"/>
                <a:hlinkClick r:id="rId20" action="ppaction://hlinksldjump" tooltip="Downloading Data"/>
              </a:rPr>
              <a:t>Downloading Data</a:t>
            </a:r>
            <a:r>
              <a:rPr lang="en-US" sz="1200" dirty="0" smtClean="0">
                <a:latin typeface="Times New Roman" pitchFamily="18" charset="0"/>
                <a:cs typeface="Times New Roman" pitchFamily="18" charset="0"/>
              </a:rPr>
              <a:t>………………………………………………………………………………………………………………………	22</a:t>
            </a:r>
          </a:p>
          <a:p>
            <a:pPr lvl="1" algn="just">
              <a:spcBef>
                <a:spcPts val="312"/>
              </a:spcBef>
              <a:tabLst>
                <a:tab pos="8686800" algn="r"/>
              </a:tabLst>
            </a:pPr>
            <a:r>
              <a:rPr lang="en-US" sz="1200" dirty="0" smtClean="0">
                <a:latin typeface="Times New Roman" pitchFamily="18" charset="0"/>
                <a:cs typeface="Times New Roman" pitchFamily="18" charset="0"/>
                <a:hlinkClick r:id="rId21" action="ppaction://hlinksldjump" tooltip="Printing and Saving a Map Image"/>
              </a:rPr>
              <a:t>Printing and Saving a Map Image</a:t>
            </a:r>
            <a:r>
              <a:rPr lang="en-US" sz="1200" dirty="0" smtClean="0">
                <a:latin typeface="Times New Roman" pitchFamily="18" charset="0"/>
                <a:cs typeface="Times New Roman" pitchFamily="18" charset="0"/>
              </a:rPr>
              <a:t>………………………………………………………………………………………………………	26</a:t>
            </a:r>
          </a:p>
          <a:p>
            <a:pPr lvl="1" algn="just">
              <a:spcBef>
                <a:spcPts val="312"/>
              </a:spcBef>
              <a:tabLst>
                <a:tab pos="8686800" algn="r"/>
              </a:tabLst>
            </a:pPr>
            <a:r>
              <a:rPr lang="en-US" sz="1200" dirty="0" smtClean="0">
                <a:latin typeface="Times New Roman" pitchFamily="18" charset="0"/>
                <a:cs typeface="Times New Roman" pitchFamily="18" charset="0"/>
                <a:hlinkClick r:id="rId22" action="ppaction://hlinksldjump" tooltip="Downloading Data"/>
              </a:rPr>
              <a:t>Editing Data</a:t>
            </a:r>
            <a:r>
              <a:rPr lang="en-US" sz="1200" dirty="0" smtClean="0">
                <a:latin typeface="Times New Roman" pitchFamily="18" charset="0"/>
                <a:cs typeface="Times New Roman" pitchFamily="18" charset="0"/>
              </a:rPr>
              <a:t>……………………………………………………………………………………………………………………………..	27</a:t>
            </a:r>
          </a:p>
          <a:p>
            <a:pPr lvl="1" algn="just">
              <a:spcBef>
                <a:spcPts val="312"/>
              </a:spcBef>
              <a:tabLst>
                <a:tab pos="8686800" algn="r"/>
              </a:tabLst>
            </a:pPr>
            <a:r>
              <a:rPr lang="en-US" sz="1200" dirty="0" smtClean="0">
                <a:latin typeface="Times New Roman" pitchFamily="18" charset="0"/>
                <a:cs typeface="Times New Roman" pitchFamily="18" charset="0"/>
                <a:hlinkClick r:id="rId23" action="ppaction://hlinksldjump"/>
              </a:rPr>
              <a:t>MuniMapper on a MAC</a:t>
            </a:r>
            <a:r>
              <a:rPr lang="en-US" sz="1200" dirty="0" smtClean="0">
                <a:latin typeface="Times New Roman" pitchFamily="18" charset="0"/>
                <a:cs typeface="Times New Roman" pitchFamily="18" charset="0"/>
              </a:rPr>
              <a:t>…………………………………………………………………………………………………………...........	30</a:t>
            </a:r>
          </a:p>
          <a:p>
            <a:pPr lvl="1">
              <a:spcBef>
                <a:spcPts val="312"/>
              </a:spcBef>
              <a:tabLst>
                <a:tab pos="8686800" algn="r"/>
              </a:tabLst>
            </a:pPr>
            <a:r>
              <a:rPr lang="en-US" sz="1200" dirty="0" smtClean="0">
                <a:latin typeface="Times New Roman" pitchFamily="18" charset="0"/>
                <a:cs typeface="Times New Roman" pitchFamily="18" charset="0"/>
                <a:hlinkClick r:id="rId24" action="ppaction://hlinksldjump"/>
              </a:rPr>
              <a:t>Abutters List Tool</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30</a:t>
            </a:r>
            <a:endParaRPr lang="en-US" sz="1200" dirty="0" smtClean="0">
              <a:latin typeface="Times New Roman" pitchFamily="18" charset="0"/>
              <a:cs typeface="Times New Roman" pitchFamily="18" charset="0"/>
              <a:hlinkClick r:id="rId25" action="ppaction://hlinksldjump"/>
            </a:endParaRPr>
          </a:p>
          <a:p>
            <a:pPr lvl="1">
              <a:spcBef>
                <a:spcPts val="312"/>
              </a:spcBef>
              <a:tabLst>
                <a:tab pos="8686800" algn="r"/>
              </a:tabLst>
            </a:pPr>
            <a:r>
              <a:rPr lang="en-US" sz="1200" dirty="0" smtClean="0">
                <a:latin typeface="Times New Roman" pitchFamily="18" charset="0"/>
                <a:cs typeface="Times New Roman" pitchFamily="18" charset="0"/>
                <a:hlinkClick r:id="rId26" action="ppaction://hlinksldjump"/>
              </a:rPr>
              <a:t>Parcel Data Filter Tool</a:t>
            </a:r>
            <a:r>
              <a:rPr lang="en-US" sz="1200" dirty="0" smtClean="0">
                <a:latin typeface="Times New Roman" pitchFamily="18" charset="0"/>
                <a:cs typeface="Times New Roman" pitchFamily="18" charset="0"/>
              </a:rPr>
              <a:t>……………………………………………....………………………………………………………………….	33</a:t>
            </a:r>
          </a:p>
          <a:p>
            <a:pPr lvl="1" algn="just">
              <a:spcBef>
                <a:spcPts val="300"/>
              </a:spcBef>
              <a:spcAft>
                <a:spcPts val="600"/>
              </a:spcAft>
              <a:tabLst>
                <a:tab pos="8686800" algn="r"/>
              </a:tabLst>
            </a:pPr>
            <a:r>
              <a:rPr lang="en-US" sz="1200" dirty="0" smtClean="0">
                <a:latin typeface="Times New Roman" pitchFamily="18" charset="0"/>
                <a:cs typeface="Times New Roman" pitchFamily="18" charset="0"/>
                <a:hlinkClick r:id="rId27" action="ppaction://hlinksldjump" tooltip="Problems? Questions? Comments?"/>
              </a:rPr>
              <a:t>Problems? Questions? Comments?</a:t>
            </a:r>
            <a:r>
              <a:rPr lang="en-US" sz="1200" dirty="0" smtClean="0">
                <a:latin typeface="Times New Roman" pitchFamily="18" charset="0"/>
                <a:cs typeface="Times New Roman" pitchFamily="18" charset="0"/>
              </a:rPr>
              <a:t>.…………………………………………………………………………………………………….	39</a:t>
            </a:r>
          </a:p>
          <a:p>
            <a:pPr>
              <a:spcBef>
                <a:spcPts val="24"/>
              </a:spcBef>
            </a:pPr>
            <a:r>
              <a:rPr lang="en-US" sz="900" dirty="0" smtClean="0">
                <a:latin typeface="Times New Roman" pitchFamily="18" charset="0"/>
                <a:cs typeface="Times New Roman" pitchFamily="18" charset="0"/>
              </a:rPr>
              <a:t>.</a:t>
            </a:r>
          </a:p>
        </p:txBody>
      </p:sp>
      <p:pic>
        <p:nvPicPr>
          <p:cNvPr id="4" name="Picture 1" descr="image00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01008" y="249796"/>
            <a:ext cx="1123950" cy="90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664" y="2150252"/>
            <a:ext cx="5410200" cy="35423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3"/>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Navigating the Map</a:t>
            </a:r>
            <a:endParaRPr lang="en-US" dirty="0" smtClean="0"/>
          </a:p>
        </p:txBody>
      </p:sp>
      <p:sp>
        <p:nvSpPr>
          <p:cNvPr id="43" name="TextBox 42"/>
          <p:cNvSpPr txBox="1"/>
          <p:nvPr/>
        </p:nvSpPr>
        <p:spPr>
          <a:xfrm>
            <a:off x="6001308" y="1371600"/>
            <a:ext cx="4057092" cy="5786199"/>
          </a:xfrm>
          <a:prstGeom prst="rect">
            <a:avLst/>
          </a:prstGeom>
          <a:noFill/>
        </p:spPr>
        <p:txBody>
          <a:bodyPr wrap="square" lIns="0" tIns="0" rIns="685800" bIns="0" rtlCol="0">
            <a:spAutoFit/>
          </a:bodyPr>
          <a:lstStyle/>
          <a:p>
            <a:pPr>
              <a:spcAft>
                <a:spcPts val="800"/>
              </a:spcAft>
            </a:pPr>
            <a:r>
              <a:rPr lang="en-US" sz="1400" b="1" dirty="0" smtClean="0">
                <a:latin typeface="Times New Roman" pitchFamily="18" charset="0"/>
                <a:cs typeface="Times New Roman" pitchFamily="18" charset="0"/>
              </a:rPr>
              <a:t>Zoom in.</a:t>
            </a:r>
            <a:r>
              <a:rPr lang="en-US" sz="1400" dirty="0" smtClean="0">
                <a:latin typeface="Times New Roman" pitchFamily="18" charset="0"/>
                <a:cs typeface="Times New Roman" pitchFamily="18" charset="0"/>
              </a:rPr>
              <a:t> Click this button then click on the map to zoom in to an area, or click on the map, hold down the mouse button, and drag to draw a box to zoom in to that area of interest. The box will be outlined in red as you draw it.</a:t>
            </a:r>
          </a:p>
          <a:p>
            <a:pPr>
              <a:spcAft>
                <a:spcPts val="800"/>
              </a:spcAft>
            </a:pPr>
            <a:r>
              <a:rPr lang="en-US" sz="1400" b="1" dirty="0" smtClean="0">
                <a:latin typeface="Times New Roman" pitchFamily="18" charset="0"/>
                <a:cs typeface="Times New Roman" pitchFamily="18" charset="0"/>
              </a:rPr>
              <a:t>Zoom out.</a:t>
            </a:r>
            <a:r>
              <a:rPr lang="en-US" sz="1400" dirty="0" smtClean="0">
                <a:latin typeface="Times New Roman" pitchFamily="18" charset="0"/>
                <a:cs typeface="Times New Roman" pitchFamily="18" charset="0"/>
              </a:rPr>
              <a:t> Click this button then click on the map to see approximately twice as much area, or click on the map, hold down the mouse button, and drag to draw a box to zoom out from that box. The box will be outlined in red as you draw it.</a:t>
            </a:r>
          </a:p>
          <a:p>
            <a:pPr>
              <a:spcAft>
                <a:spcPts val="800"/>
              </a:spcAft>
            </a:pPr>
            <a:r>
              <a:rPr lang="en-US" sz="1400" b="1" dirty="0" smtClean="0">
                <a:latin typeface="Times New Roman" pitchFamily="18" charset="0"/>
                <a:cs typeface="Times New Roman" pitchFamily="18" charset="0"/>
              </a:rPr>
              <a:t>Pan.</a:t>
            </a:r>
            <a:r>
              <a:rPr lang="en-US" sz="1400" dirty="0" smtClean="0">
                <a:latin typeface="Times New Roman" pitchFamily="18" charset="0"/>
                <a:cs typeface="Times New Roman" pitchFamily="18" charset="0"/>
              </a:rPr>
              <a:t> Click this button then click on the map, hold down the mouse button, and drag to recenter the map.</a:t>
            </a:r>
          </a:p>
          <a:p>
            <a:pPr>
              <a:spcAft>
                <a:spcPts val="800"/>
              </a:spcAft>
            </a:pPr>
            <a:r>
              <a:rPr lang="en-US" sz="1400" b="1" dirty="0" smtClean="0">
                <a:latin typeface="Times New Roman" pitchFamily="18" charset="0"/>
                <a:cs typeface="Times New Roman" pitchFamily="18" charset="0"/>
              </a:rPr>
              <a:t>Zoom to initial extent.</a:t>
            </a:r>
            <a:r>
              <a:rPr lang="en-US" sz="1400" dirty="0" smtClean="0">
                <a:latin typeface="Times New Roman" pitchFamily="18" charset="0"/>
                <a:cs typeface="Times New Roman" pitchFamily="18" charset="0"/>
              </a:rPr>
              <a:t> Click this button to zoom to the original map extent provided when MORIS is first opened.</a:t>
            </a:r>
          </a:p>
          <a:p>
            <a:pPr>
              <a:spcAft>
                <a:spcPts val="800"/>
              </a:spcAft>
            </a:pPr>
            <a:r>
              <a:rPr lang="en-US" sz="1400" b="1" dirty="0" smtClean="0">
                <a:latin typeface="Times New Roman" pitchFamily="18" charset="0"/>
                <a:cs typeface="Times New Roman" pitchFamily="18" charset="0"/>
              </a:rPr>
              <a:t>Zoom to full extent of active data layers.</a:t>
            </a:r>
            <a:r>
              <a:rPr lang="en-US" sz="1400" dirty="0" smtClean="0">
                <a:latin typeface="Times New Roman" pitchFamily="18" charset="0"/>
                <a:cs typeface="Times New Roman" pitchFamily="18" charset="0"/>
              </a:rPr>
              <a:t> Click this button to zoom to the extent of all the active data layers that are checked.</a:t>
            </a:r>
          </a:p>
          <a:p>
            <a:pPr>
              <a:spcAft>
                <a:spcPts val="800"/>
              </a:spcAft>
            </a:pPr>
            <a:r>
              <a:rPr lang="en-US" sz="1400" b="1" dirty="0" smtClean="0">
                <a:latin typeface="Times New Roman" pitchFamily="18" charset="0"/>
                <a:cs typeface="Times New Roman" pitchFamily="18" charset="0"/>
              </a:rPr>
              <a:t>Go back to previous extent.</a:t>
            </a:r>
            <a:r>
              <a:rPr lang="en-US" sz="1400" dirty="0" smtClean="0">
                <a:latin typeface="Times New Roman" pitchFamily="18" charset="0"/>
                <a:cs typeface="Times New Roman" pitchFamily="18" charset="0"/>
              </a:rPr>
              <a:t> Click this button to go back to the previous map extent.</a:t>
            </a:r>
          </a:p>
          <a:p>
            <a:pPr>
              <a:spcAft>
                <a:spcPts val="800"/>
              </a:spcAft>
            </a:pPr>
            <a:r>
              <a:rPr lang="en-US" sz="1400" b="1" dirty="0" smtClean="0">
                <a:latin typeface="Times New Roman" pitchFamily="18" charset="0"/>
                <a:cs typeface="Times New Roman" pitchFamily="18" charset="0"/>
              </a:rPr>
              <a:t>Go to next extent.</a:t>
            </a:r>
            <a:r>
              <a:rPr lang="en-US" sz="1400" dirty="0" smtClean="0">
                <a:latin typeface="Times New Roman" pitchFamily="18" charset="0"/>
                <a:cs typeface="Times New Roman" pitchFamily="18" charset="0"/>
              </a:rPr>
              <a:t> Click this button to go forward to the next map extent.</a:t>
            </a:r>
          </a:p>
        </p:txBody>
      </p:sp>
      <p:sp>
        <p:nvSpPr>
          <p:cNvPr id="44" name="Rectangle 43" descr="Box around the navigation tools located on the top toolbar in the MORIS application"/>
          <p:cNvSpPr/>
          <p:nvPr/>
        </p:nvSpPr>
        <p:spPr>
          <a:xfrm>
            <a:off x="168660" y="2060476"/>
            <a:ext cx="1319064" cy="381000"/>
          </a:xfrm>
          <a:prstGeom prst="rect">
            <a:avLst/>
          </a:prstGeom>
          <a:no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9" name="Picture 2" descr="&quot;Zoom in&quot; icon"/>
          <p:cNvPicPr>
            <a:picLocks noChangeAspect="1" noChangeArrowheads="1"/>
          </p:cNvPicPr>
          <p:nvPr/>
        </p:nvPicPr>
        <p:blipFill>
          <a:blip r:embed="rId3" cstate="print"/>
          <a:srcRect/>
          <a:stretch>
            <a:fillRect/>
          </a:stretch>
        </p:blipFill>
        <p:spPr bwMode="auto">
          <a:xfrm>
            <a:off x="5713276" y="1425352"/>
            <a:ext cx="228600" cy="228600"/>
          </a:xfrm>
          <a:prstGeom prst="rect">
            <a:avLst/>
          </a:prstGeom>
          <a:noFill/>
        </p:spPr>
      </p:pic>
      <p:pic>
        <p:nvPicPr>
          <p:cNvPr id="20" name="Picture 3" descr="&quot;Zoom out&quot; icon"/>
          <p:cNvPicPr>
            <a:picLocks noChangeAspect="1" noChangeArrowheads="1"/>
          </p:cNvPicPr>
          <p:nvPr/>
        </p:nvPicPr>
        <p:blipFill>
          <a:blip r:embed="rId4" cstate="print"/>
          <a:srcRect/>
          <a:stretch>
            <a:fillRect/>
          </a:stretch>
        </p:blipFill>
        <p:spPr bwMode="auto">
          <a:xfrm>
            <a:off x="5723620" y="2577480"/>
            <a:ext cx="228600" cy="228600"/>
          </a:xfrm>
          <a:prstGeom prst="rect">
            <a:avLst/>
          </a:prstGeom>
          <a:noFill/>
        </p:spPr>
      </p:pic>
      <p:pic>
        <p:nvPicPr>
          <p:cNvPr id="22" name="Picture 5" descr="&quot;Pan&quot; icon"/>
          <p:cNvPicPr>
            <a:picLocks noChangeAspect="1" noChangeArrowheads="1"/>
          </p:cNvPicPr>
          <p:nvPr/>
        </p:nvPicPr>
        <p:blipFill>
          <a:blip r:embed="rId5" cstate="print"/>
          <a:srcRect/>
          <a:stretch>
            <a:fillRect/>
          </a:stretch>
        </p:blipFill>
        <p:spPr bwMode="auto">
          <a:xfrm>
            <a:off x="5713276" y="3958208"/>
            <a:ext cx="228600" cy="228600"/>
          </a:xfrm>
          <a:prstGeom prst="rect">
            <a:avLst/>
          </a:prstGeom>
          <a:noFill/>
        </p:spPr>
      </p:pic>
      <p:pic>
        <p:nvPicPr>
          <p:cNvPr id="23" name="Picture 6" descr="&quot;Zoom to initial extent&quot; icon"/>
          <p:cNvPicPr>
            <a:picLocks noChangeAspect="1" noChangeArrowheads="1"/>
          </p:cNvPicPr>
          <p:nvPr/>
        </p:nvPicPr>
        <p:blipFill>
          <a:blip r:embed="rId6" cstate="print"/>
          <a:srcRect/>
          <a:stretch>
            <a:fillRect/>
          </a:stretch>
        </p:blipFill>
        <p:spPr bwMode="auto">
          <a:xfrm>
            <a:off x="5713276" y="4714292"/>
            <a:ext cx="228600" cy="228600"/>
          </a:xfrm>
          <a:prstGeom prst="rect">
            <a:avLst/>
          </a:prstGeom>
          <a:noFill/>
        </p:spPr>
      </p:pic>
      <p:pic>
        <p:nvPicPr>
          <p:cNvPr id="25" name="Picture 7" descr="&quot;Zoom to full extent of active data layers&quot; icon"/>
          <p:cNvPicPr>
            <a:picLocks noChangeAspect="1" noChangeArrowheads="1"/>
          </p:cNvPicPr>
          <p:nvPr/>
        </p:nvPicPr>
        <p:blipFill>
          <a:blip r:embed="rId7" cstate="print"/>
          <a:srcRect/>
          <a:stretch>
            <a:fillRect/>
          </a:stretch>
        </p:blipFill>
        <p:spPr bwMode="auto">
          <a:xfrm>
            <a:off x="5713276" y="5457800"/>
            <a:ext cx="228600" cy="228600"/>
          </a:xfrm>
          <a:prstGeom prst="rect">
            <a:avLst/>
          </a:prstGeom>
          <a:noFill/>
        </p:spPr>
      </p:pic>
      <p:pic>
        <p:nvPicPr>
          <p:cNvPr id="28" name="Picture 8" descr="&quot;Go back to previous extent&quot; icon"/>
          <p:cNvPicPr>
            <a:picLocks noChangeAspect="1" noChangeArrowheads="1"/>
          </p:cNvPicPr>
          <p:nvPr/>
        </p:nvPicPr>
        <p:blipFill>
          <a:blip r:embed="rId8" cstate="print"/>
          <a:srcRect/>
          <a:stretch>
            <a:fillRect/>
          </a:stretch>
        </p:blipFill>
        <p:spPr bwMode="auto">
          <a:xfrm>
            <a:off x="5713276" y="6213884"/>
            <a:ext cx="228600" cy="228600"/>
          </a:xfrm>
          <a:prstGeom prst="rect">
            <a:avLst/>
          </a:prstGeom>
          <a:noFill/>
        </p:spPr>
      </p:pic>
      <p:pic>
        <p:nvPicPr>
          <p:cNvPr id="29" name="Picture 9" descr="&quot;Go to next extent&quot; icon"/>
          <p:cNvPicPr>
            <a:picLocks noChangeAspect="1" noChangeArrowheads="1"/>
          </p:cNvPicPr>
          <p:nvPr/>
        </p:nvPicPr>
        <p:blipFill>
          <a:blip r:embed="rId9" cstate="print"/>
          <a:srcRect/>
          <a:stretch>
            <a:fillRect/>
          </a:stretch>
        </p:blipFill>
        <p:spPr bwMode="auto">
          <a:xfrm>
            <a:off x="5715000" y="6730516"/>
            <a:ext cx="228600" cy="228600"/>
          </a:xfrm>
          <a:prstGeom prst="rect">
            <a:avLst/>
          </a:prstGeom>
          <a:noFill/>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780" y="1262914"/>
            <a:ext cx="3190875" cy="5905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528700" y="1425352"/>
            <a:ext cx="648072" cy="5886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73876" y="7157799"/>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11"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Navigating the Map (continued)</a:t>
            </a:r>
            <a:endParaRPr lang="en-US" dirty="0" smtClean="0"/>
          </a:p>
        </p:txBody>
      </p:sp>
      <p:pic>
        <p:nvPicPr>
          <p:cNvPr id="2050" name="Picture 2" descr="MORIS application after a data layer name has been right-clicked in the &quot;Active Data Layers&quot; window"/>
          <p:cNvPicPr>
            <a:picLocks noChangeAspect="1" noChangeArrowheads="1"/>
          </p:cNvPicPr>
          <p:nvPr/>
        </p:nvPicPr>
        <p:blipFill>
          <a:blip r:embed="rId2" cstate="print"/>
          <a:srcRect/>
          <a:stretch>
            <a:fillRect/>
          </a:stretch>
        </p:blipFill>
        <p:spPr bwMode="auto">
          <a:xfrm>
            <a:off x="2340260" y="1828800"/>
            <a:ext cx="5029200" cy="3692870"/>
          </a:xfrm>
          <a:prstGeom prst="rect">
            <a:avLst/>
          </a:prstGeom>
          <a:noFill/>
          <a:ln>
            <a:solidFill>
              <a:schemeClr val="bg1">
                <a:lumMod val="85000"/>
              </a:schemeClr>
            </a:solidFill>
          </a:ln>
        </p:spPr>
      </p:pic>
      <p:pic>
        <p:nvPicPr>
          <p:cNvPr id="2051" name="Picture 3" descr="MORIS application with the &quot;Zoom to scale&quot; drop-down menu visible"/>
          <p:cNvPicPr>
            <a:picLocks noChangeAspect="1" noChangeArrowheads="1"/>
          </p:cNvPicPr>
          <p:nvPr/>
        </p:nvPicPr>
        <p:blipFill>
          <a:blip r:embed="rId3" cstate="print"/>
          <a:srcRect/>
          <a:stretch>
            <a:fillRect/>
          </a:stretch>
        </p:blipFill>
        <p:spPr bwMode="auto">
          <a:xfrm>
            <a:off x="2340260" y="1828800"/>
            <a:ext cx="3840480" cy="3696642"/>
          </a:xfrm>
          <a:prstGeom prst="rect">
            <a:avLst/>
          </a:prstGeom>
          <a:noFill/>
        </p:spPr>
      </p:pic>
      <p:sp>
        <p:nvSpPr>
          <p:cNvPr id="14" name="TextBox 13"/>
          <p:cNvSpPr txBox="1"/>
          <p:nvPr/>
        </p:nvSpPr>
        <p:spPr>
          <a:xfrm>
            <a:off x="0" y="1369402"/>
            <a:ext cx="2148880" cy="1292662"/>
          </a:xfrm>
          <a:prstGeom prst="rect">
            <a:avLst/>
          </a:prstGeom>
          <a:noFill/>
        </p:spPr>
        <p:txBody>
          <a:bodyPr wrap="square" lIns="685800" tIns="0" rIns="0" bIns="0" rtlCol="0">
            <a:spAutoFit/>
          </a:bodyPr>
          <a:lstStyle/>
          <a:p>
            <a:r>
              <a:rPr lang="en-US" sz="1400" dirty="0" smtClean="0">
                <a:latin typeface="Times New Roman" pitchFamily="18" charset="0"/>
                <a:cs typeface="Times New Roman" pitchFamily="18" charset="0"/>
              </a:rPr>
              <a:t>The arrows may be used to pan the map. Click an arrow to pan the map north, south, east, or west. </a:t>
            </a:r>
          </a:p>
        </p:txBody>
      </p:sp>
      <p:cxnSp>
        <p:nvCxnSpPr>
          <p:cNvPr id="37" name="Straight Arrow Connector 36" descr="Arrow pointing to the arrows that may be used to pan the map"/>
          <p:cNvCxnSpPr>
            <a:endCxn id="31" idx="1"/>
          </p:cNvCxnSpPr>
          <p:nvPr/>
        </p:nvCxnSpPr>
        <p:spPr>
          <a:xfrm>
            <a:off x="2040868" y="1545940"/>
            <a:ext cx="318832" cy="593149"/>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Oval 30" descr="Oval around the arrows that may be used to pan the map"/>
          <p:cNvSpPr/>
          <p:nvPr/>
        </p:nvSpPr>
        <p:spPr>
          <a:xfrm>
            <a:off x="2328900" y="2104272"/>
            <a:ext cx="210312" cy="237744"/>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0" y="3634172"/>
            <a:ext cx="2148880" cy="3447098"/>
          </a:xfrm>
          <a:prstGeom prst="rect">
            <a:avLst/>
          </a:prstGeom>
          <a:noFill/>
        </p:spPr>
        <p:txBody>
          <a:bodyPr wrap="square" lIns="685800" tIns="0" rIns="0" bIns="0" rtlCol="0">
            <a:spAutoFit/>
          </a:bodyPr>
          <a:lstStyle/>
          <a:p>
            <a:r>
              <a:rPr lang="en-US" sz="1400" dirty="0" smtClean="0">
                <a:latin typeface="Times New Roman" pitchFamily="18" charset="0"/>
                <a:cs typeface="Times New Roman" pitchFamily="18" charset="0"/>
              </a:rPr>
              <a:t>The zoom slider may be used to zoom in or out on the map. Click the plus sign to zoom in one level on the center of the map or the minus sign to zoom out. To zoom in or out multiple zoom levels, drag the zoom slider up or down, and release the mouse button at the desired zoom level.</a:t>
            </a:r>
          </a:p>
        </p:txBody>
      </p:sp>
      <p:cxnSp>
        <p:nvCxnSpPr>
          <p:cNvPr id="49" name="Straight Arrow Connector 48" descr="Arrow pointing to the zoom slider"/>
          <p:cNvCxnSpPr>
            <a:endCxn id="32" idx="2"/>
          </p:cNvCxnSpPr>
          <p:nvPr/>
        </p:nvCxnSpPr>
        <p:spPr>
          <a:xfrm flipV="1">
            <a:off x="1752836" y="2780928"/>
            <a:ext cx="585208" cy="88924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Oval 31" descr="Oval around the zoom slider"/>
          <p:cNvSpPr/>
          <p:nvPr/>
        </p:nvSpPr>
        <p:spPr>
          <a:xfrm>
            <a:off x="2338044" y="2323728"/>
            <a:ext cx="210312" cy="91440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7621488" y="1143000"/>
            <a:ext cx="2436912" cy="5386090"/>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The “Zoom to scale” menu is only available when </a:t>
            </a:r>
            <a:r>
              <a:rPr lang="en-US" sz="1400" u="sng" dirty="0" smtClean="0">
                <a:latin typeface="Times New Roman" pitchFamily="18" charset="0"/>
                <a:cs typeface="Times New Roman" pitchFamily="18" charset="0"/>
              </a:rPr>
              <a:t>only</a:t>
            </a:r>
            <a:r>
              <a:rPr lang="en-US" sz="1400" dirty="0" smtClean="0">
                <a:latin typeface="Times New Roman" pitchFamily="18" charset="0"/>
                <a:cs typeface="Times New Roman" pitchFamily="18" charset="0"/>
              </a:rPr>
              <a:t> MassGIS data is drawn. The Bing, CloudMade, Google, OpenStreetMap, and TopOSM basemaps may only be viewed at fixed zoom levels so this tool is greyed out when they are added. </a:t>
            </a:r>
            <a:r>
              <a:rPr lang="en-US" sz="1400" u="sng" dirty="0" smtClean="0">
                <a:latin typeface="Times New Roman" pitchFamily="18" charset="0"/>
                <a:cs typeface="Times New Roman" pitchFamily="18" charset="0"/>
              </a:rPr>
              <a:t>The custom </a:t>
            </a:r>
            <a:r>
              <a:rPr lang="en-US" sz="1400" u="sng" dirty="0" err="1" smtClean="0">
                <a:latin typeface="Times New Roman" pitchFamily="18" charset="0"/>
                <a:cs typeface="Times New Roman" pitchFamily="18" charset="0"/>
              </a:rPr>
              <a:t>basemap</a:t>
            </a:r>
            <a:r>
              <a:rPr lang="en-US" sz="1400" u="sng" dirty="0" err="1">
                <a:latin typeface="Times New Roman" pitchFamily="18" charset="0"/>
                <a:cs typeface="Times New Roman" pitchFamily="18" charset="0"/>
              </a:rPr>
              <a:t>,</a:t>
            </a:r>
            <a:r>
              <a:rPr lang="en-US" sz="1400" u="sng" dirty="0" err="1" smtClean="0">
                <a:latin typeface="Times New Roman" pitchFamily="18" charset="0"/>
                <a:cs typeface="Times New Roman" pitchFamily="18" charset="0"/>
              </a:rPr>
              <a:t>with</a:t>
            </a:r>
            <a:r>
              <a:rPr lang="en-US" sz="1400" u="sng" dirty="0" smtClean="0">
                <a:latin typeface="Times New Roman" pitchFamily="18" charset="0"/>
                <a:cs typeface="Times New Roman" pitchFamily="18" charset="0"/>
              </a:rPr>
              <a:t> only MassGIS data, </a:t>
            </a:r>
            <a:r>
              <a:rPr lang="en-US" sz="1400" dirty="0" smtClean="0">
                <a:latin typeface="Times New Roman" pitchFamily="18" charset="0"/>
                <a:cs typeface="Times New Roman" pitchFamily="18" charset="0"/>
              </a:rPr>
              <a:t>may be zoomed to any scale from 1:100 to 1:5,000,000. To zoom to a particular scale in the custom basemap, click the “Zoom to scale” button to view a drop-down menu. Select one of the listed scales or type a scale into the “Custom scale” box and press Enter. </a:t>
            </a:r>
          </a:p>
        </p:txBody>
      </p:sp>
      <p:cxnSp>
        <p:nvCxnSpPr>
          <p:cNvPr id="38" name="Straight Arrow Connector 37" descr="Arrow pointing to the &quot;Zoom to scale&quot; menu"/>
          <p:cNvCxnSpPr>
            <a:endCxn id="36" idx="7"/>
          </p:cNvCxnSpPr>
          <p:nvPr/>
        </p:nvCxnSpPr>
        <p:spPr>
          <a:xfrm flipH="1">
            <a:off x="2831465" y="1293912"/>
            <a:ext cx="4754019" cy="648579"/>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Oval 35" descr="Oval around the &quot;Zoom to scale&quot; menu"/>
          <p:cNvSpPr/>
          <p:nvPr/>
        </p:nvSpPr>
        <p:spPr>
          <a:xfrm>
            <a:off x="2612928" y="1911692"/>
            <a:ext cx="256032" cy="210312"/>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descr="MORIS application after a data layer name has been right-clicked in the “Active data layers” window "/>
          <p:cNvSpPr txBox="1"/>
          <p:nvPr/>
        </p:nvSpPr>
        <p:spPr>
          <a:xfrm>
            <a:off x="5029200" y="5856982"/>
            <a:ext cx="2103120" cy="1292662"/>
          </a:xfrm>
          <a:prstGeom prst="rect">
            <a:avLst/>
          </a:prstGeom>
          <a:noFill/>
        </p:spPr>
        <p:txBody>
          <a:bodyPr wrap="square" lIns="0" tIns="0" rIns="0" bIns="0" rtlCol="0">
            <a:spAutoFit/>
          </a:bodyPr>
          <a:lstStyle/>
          <a:p>
            <a:r>
              <a:rPr lang="en-US" sz="1400" dirty="0" smtClean="0">
                <a:latin typeface="Times New Roman" pitchFamily="18" charset="0"/>
                <a:cs typeface="Times New Roman" pitchFamily="18" charset="0"/>
              </a:rPr>
              <a:t>To zoom to the extent of a data layer, right-click the data layer name in the “Active Data Layers” window and select “Zoom to layer.”</a:t>
            </a:r>
          </a:p>
        </p:txBody>
      </p:sp>
      <p:cxnSp>
        <p:nvCxnSpPr>
          <p:cNvPr id="43" name="Straight Arrow Connector 42" descr="Arrow pointing to &quot;Zoom to layer&quot;"/>
          <p:cNvCxnSpPr>
            <a:stCxn id="17" idx="0"/>
          </p:cNvCxnSpPr>
          <p:nvPr/>
        </p:nvCxnSpPr>
        <p:spPr>
          <a:xfrm flipV="1">
            <a:off x="6080760" y="3598168"/>
            <a:ext cx="748640" cy="225881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8980" y="7164190"/>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64" y="1291182"/>
            <a:ext cx="6099199" cy="563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le 18"/>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kern="1200" dirty="0" smtClean="0">
                <a:solidFill>
                  <a:schemeClr val="tx1"/>
                </a:solidFill>
                <a:latin typeface="Calibri"/>
                <a:ea typeface="+mn-ea"/>
                <a:cs typeface="Times New Roman"/>
              </a:rPr>
              <a:t>Customizing Data Layers</a:t>
            </a:r>
            <a:endParaRPr lang="en-US" sz="4000" b="0" i="0" kern="1200" spc="0" baseline="0" dirty="0" smtClean="0">
              <a:solidFill>
                <a:schemeClr val="tx1"/>
              </a:solidFill>
              <a:latin typeface="Calibri"/>
              <a:ea typeface="+mn-ea"/>
              <a:cs typeface="Times New Roman"/>
            </a:endParaRPr>
          </a:p>
        </p:txBody>
      </p:sp>
      <p:sp>
        <p:nvSpPr>
          <p:cNvPr id="17" name="TextBox 16"/>
          <p:cNvSpPr txBox="1"/>
          <p:nvPr/>
        </p:nvSpPr>
        <p:spPr>
          <a:xfrm>
            <a:off x="6577372" y="1143000"/>
            <a:ext cx="3481028" cy="5945217"/>
          </a:xfrm>
          <a:prstGeom prst="rect">
            <a:avLst/>
          </a:prstGeom>
          <a:noFill/>
        </p:spPr>
        <p:txBody>
          <a:bodyPr wrap="square" lIns="0" tIns="0" rIns="685800" bIns="0" rtlCol="0">
            <a:spAutoFit/>
          </a:bodyPr>
          <a:lstStyle/>
          <a:p>
            <a:pPr>
              <a:spcAft>
                <a:spcPts val="1000"/>
              </a:spcAft>
            </a:pPr>
            <a:r>
              <a:rPr lang="en-US" sz="1400" b="1" dirty="0" smtClean="0">
                <a:latin typeface="Times New Roman" pitchFamily="18" charset="0"/>
                <a:cs typeface="Times New Roman" pitchFamily="18" charset="0"/>
              </a:rPr>
              <a:t>Symbology: </a:t>
            </a:r>
            <a:r>
              <a:rPr lang="en-US" sz="1400" dirty="0" smtClean="0">
                <a:latin typeface="Times New Roman" pitchFamily="18" charset="0"/>
                <a:cs typeface="Times New Roman" pitchFamily="18" charset="0"/>
              </a:rPr>
              <a:t>The symbology of point, line, or polygon active data layers may be changed. Right-click a data layer’s name in the “Active Data Layers” window, move the mouse cursor over “Choose a color” to view a menu of color options, and click one of the colors. Points will be drawn as squares in the color you selected, lines will be drawn with the color you choose, and polygons will be drawn with a gray outline and filled in with the color you picked. To change back to the original symbology, right-click a data layer’s name in the “Active Data Layers” window and click “Revert to original symbology.”</a:t>
            </a:r>
          </a:p>
          <a:p>
            <a:pPr>
              <a:spcAft>
                <a:spcPts val="1000"/>
              </a:spcAft>
            </a:pPr>
            <a:r>
              <a:rPr lang="en-US" sz="1400" b="1" dirty="0" smtClean="0">
                <a:latin typeface="Times New Roman" pitchFamily="18" charset="0"/>
                <a:cs typeface="Times New Roman" pitchFamily="18" charset="0"/>
              </a:rPr>
              <a:t>Opacity: </a:t>
            </a:r>
            <a:r>
              <a:rPr lang="en-US" sz="1400" dirty="0" smtClean="0">
                <a:latin typeface="Times New Roman" pitchFamily="18" charset="0"/>
                <a:cs typeface="Times New Roman" pitchFamily="18" charset="0"/>
              </a:rPr>
              <a:t>The opacity of active data layers may be changed. Right-click a data layer’s name in the “Active Data Layers” window, click the opacity slider, hold down the mouse button, and drag the slider to the desired opacity. Data layers with 0% opacity will be completely transparent and data layers with 100% opacity will be opaque.</a:t>
            </a:r>
          </a:p>
        </p:txBody>
      </p:sp>
      <p:cxnSp>
        <p:nvCxnSpPr>
          <p:cNvPr id="29" name="Straight Arrow Connector 28" descr="Arrow pointing to &quot;Choose a color&quot;"/>
          <p:cNvCxnSpPr/>
          <p:nvPr/>
        </p:nvCxnSpPr>
        <p:spPr>
          <a:xfrm flipH="1">
            <a:off x="5569260" y="1293912"/>
            <a:ext cx="972108" cy="281296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the opacity slider"/>
          <p:cNvCxnSpPr/>
          <p:nvPr/>
        </p:nvCxnSpPr>
        <p:spPr>
          <a:xfrm flipH="1" flipV="1">
            <a:off x="5785284" y="4534272"/>
            <a:ext cx="792088" cy="46805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59643" y="723341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53383" y="1306455"/>
            <a:ext cx="2873770" cy="5714981"/>
            <a:chOff x="3124200" y="304800"/>
            <a:chExt cx="2971800" cy="6029325"/>
          </a:xfrm>
        </p:grpSpPr>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04800"/>
              <a:ext cx="2971800" cy="6029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886200"/>
              <a:ext cx="2762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Title 18"/>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kern="1200" dirty="0" smtClean="0">
                <a:solidFill>
                  <a:schemeClr val="tx1"/>
                </a:solidFill>
                <a:latin typeface="Calibri"/>
                <a:ea typeface="+mn-ea"/>
                <a:cs typeface="Times New Roman"/>
              </a:rPr>
              <a:t>Customizing the Map</a:t>
            </a:r>
            <a:endParaRPr lang="en-US" sz="4000" b="0" i="0" kern="1200" spc="0" baseline="0" dirty="0" smtClean="0">
              <a:solidFill>
                <a:schemeClr val="tx1"/>
              </a:solidFill>
              <a:latin typeface="Calibri"/>
              <a:ea typeface="+mn-ea"/>
              <a:cs typeface="Times New Roman"/>
            </a:endParaRPr>
          </a:p>
        </p:txBody>
      </p:sp>
      <p:sp>
        <p:nvSpPr>
          <p:cNvPr id="17" name="TextBox 16"/>
          <p:cNvSpPr txBox="1"/>
          <p:nvPr/>
        </p:nvSpPr>
        <p:spPr>
          <a:xfrm>
            <a:off x="3337560" y="1005840"/>
            <a:ext cx="6720840" cy="1077218"/>
          </a:xfrm>
          <a:prstGeom prst="rect">
            <a:avLst/>
          </a:prstGeom>
          <a:noFill/>
        </p:spPr>
        <p:txBody>
          <a:bodyPr wrap="square" lIns="0" tIns="0" rIns="685800" bIns="0" rtlCol="0">
            <a:spAutoFit/>
          </a:bodyPr>
          <a:lstStyle/>
          <a:p>
            <a:pPr>
              <a:spcAft>
                <a:spcPts val="200"/>
              </a:spcAft>
            </a:pPr>
            <a:r>
              <a:rPr lang="en-US" sz="1400" b="1" dirty="0" smtClean="0">
                <a:latin typeface="Times New Roman" pitchFamily="18" charset="0"/>
                <a:cs typeface="Times New Roman" pitchFamily="18" charset="0"/>
              </a:rPr>
              <a:t>Windows: </a:t>
            </a:r>
            <a:r>
              <a:rPr lang="en-US" sz="1400" dirty="0" smtClean="0">
                <a:latin typeface="Times New Roman" pitchFamily="18" charset="0"/>
                <a:cs typeface="Times New Roman" pitchFamily="18" charset="0"/>
              </a:rPr>
              <a:t>The “Available Data Layers,” “Active Data Layers,” and “Legend” windows may be minimized or resized. Click the arrows icon        to minimize the three windows. To resize a window, move the mouse cursor over the edge of a window, hold down the mouse button, and drag the window edge to the desired height or width.</a:t>
            </a:r>
          </a:p>
        </p:txBody>
      </p:sp>
      <p:pic>
        <p:nvPicPr>
          <p:cNvPr id="25" name="Picture 24" descr="Arrows icon"/>
          <p:cNvPicPr>
            <a:picLocks noChangeAspect="1"/>
          </p:cNvPicPr>
          <p:nvPr/>
        </p:nvPicPr>
        <p:blipFill>
          <a:blip r:embed="rId5" cstate="print"/>
          <a:srcRect l="98625" t="13287" r="252" b="85312"/>
          <a:stretch>
            <a:fillRect/>
          </a:stretch>
        </p:blipFill>
        <p:spPr>
          <a:xfrm>
            <a:off x="7837512" y="1255386"/>
            <a:ext cx="182880" cy="182542"/>
          </a:xfrm>
          <a:prstGeom prst="rect">
            <a:avLst/>
          </a:prstGeom>
        </p:spPr>
      </p:pic>
      <p:cxnSp>
        <p:nvCxnSpPr>
          <p:cNvPr id="28" name="Straight Arrow Connector 27" descr="Arrow pointing to arrows icon"/>
          <p:cNvCxnSpPr/>
          <p:nvPr/>
        </p:nvCxnSpPr>
        <p:spPr>
          <a:xfrm flipH="1">
            <a:off x="3117560" y="1149896"/>
            <a:ext cx="189613" cy="34057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Oval 26" descr="Circle around arrows icon"/>
          <p:cNvSpPr/>
          <p:nvPr/>
        </p:nvSpPr>
        <p:spPr>
          <a:xfrm>
            <a:off x="2947824" y="1437928"/>
            <a:ext cx="245172" cy="216024"/>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descr="Arrow pointing to mouse cursor over the edge of a window"/>
          <p:cNvCxnSpPr>
            <a:endCxn id="21" idx="0"/>
          </p:cNvCxnSpPr>
          <p:nvPr/>
        </p:nvCxnSpPr>
        <p:spPr>
          <a:xfrm flipH="1">
            <a:off x="2155414" y="1142304"/>
            <a:ext cx="1151759" cy="355883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337560" y="2135842"/>
            <a:ext cx="6720840" cy="1077218"/>
          </a:xfrm>
          <a:prstGeom prst="rect">
            <a:avLst/>
          </a:prstGeom>
          <a:noFill/>
        </p:spPr>
        <p:txBody>
          <a:bodyPr wrap="square" lIns="0" tIns="0" rIns="1783080" bIns="0" rtlCol="0">
            <a:spAutoFit/>
          </a:bodyPr>
          <a:lstStyle/>
          <a:p>
            <a:pPr>
              <a:spcAft>
                <a:spcPts val="200"/>
              </a:spcAft>
            </a:pPr>
            <a:r>
              <a:rPr lang="en-US" sz="1400" b="1" dirty="0" smtClean="0">
                <a:latin typeface="Times New Roman" pitchFamily="18" charset="0"/>
                <a:cs typeface="Times New Roman" pitchFamily="18" charset="0"/>
              </a:rPr>
              <a:t>Scale settings: </a:t>
            </a:r>
            <a:r>
              <a:rPr lang="en-US" sz="1400" dirty="0" smtClean="0">
                <a:latin typeface="Times New Roman" pitchFamily="18" charset="0"/>
                <a:cs typeface="Times New Roman" pitchFamily="18" charset="0"/>
              </a:rPr>
              <a:t>The coordinates, scale bar, and scale ratio in the lower right-hand corner of the map may be turned on or off. Click the “Scale settings” button to view a menu and click on or off the checkboxes to show or hide the coordinates, scale bar, and scale ratio.</a:t>
            </a:r>
          </a:p>
        </p:txBody>
      </p:sp>
      <p:pic>
        <p:nvPicPr>
          <p:cNvPr id="4102" name="Picture 6" descr="&quot;Scale settings&quot; menu"/>
          <p:cNvPicPr>
            <a:picLocks noChangeAspect="1" noChangeArrowheads="1"/>
          </p:cNvPicPr>
          <p:nvPr/>
        </p:nvPicPr>
        <p:blipFill>
          <a:blip r:embed="rId6" cstate="print"/>
          <a:srcRect l="60243" t="86951" r="27157"/>
          <a:stretch>
            <a:fillRect/>
          </a:stretch>
        </p:blipFill>
        <p:spPr bwMode="auto">
          <a:xfrm>
            <a:off x="8220456" y="2146771"/>
            <a:ext cx="1152128" cy="875333"/>
          </a:xfrm>
          <a:prstGeom prst="rect">
            <a:avLst/>
          </a:prstGeom>
          <a:noFill/>
          <a:ln>
            <a:solidFill>
              <a:schemeClr val="bg1">
                <a:lumMod val="85000"/>
              </a:schemeClr>
            </a:solidFill>
          </a:ln>
        </p:spPr>
      </p:pic>
      <p:sp>
        <p:nvSpPr>
          <p:cNvPr id="44" name="TextBox 43"/>
          <p:cNvSpPr txBox="1"/>
          <p:nvPr/>
        </p:nvSpPr>
        <p:spPr>
          <a:xfrm>
            <a:off x="3337560" y="3222927"/>
            <a:ext cx="6720840" cy="3903633"/>
          </a:xfrm>
          <a:prstGeom prst="rect">
            <a:avLst/>
          </a:prstGeom>
          <a:noFill/>
        </p:spPr>
        <p:txBody>
          <a:bodyPr wrap="square" lIns="0" tIns="0" rIns="2286000" bIns="0" rtlCol="0">
            <a:spAutoFit/>
          </a:bodyPr>
          <a:lstStyle/>
          <a:p>
            <a:pPr>
              <a:spcAft>
                <a:spcPts val="200"/>
              </a:spcAft>
            </a:pPr>
            <a:r>
              <a:rPr lang="en-US" sz="1400" b="1" dirty="0" smtClean="0">
                <a:latin typeface="Times New Roman" pitchFamily="18" charset="0"/>
                <a:cs typeface="Times New Roman" pitchFamily="18" charset="0"/>
              </a:rPr>
              <a:t>Map units: </a:t>
            </a:r>
            <a:r>
              <a:rPr lang="en-US" sz="1400" dirty="0" smtClean="0">
                <a:latin typeface="Times New Roman" pitchFamily="18" charset="0"/>
                <a:cs typeface="Times New Roman" pitchFamily="18" charset="0"/>
              </a:rPr>
              <a:t>When the cursor is over the map, the latitude and longitude of the cursor’s location are displayed in the lower right-hand corner of the map. To change the units of the latitude and longitude, click the “Map units” button to view a menu and select one of the listed options.</a:t>
            </a:r>
          </a:p>
          <a:p>
            <a:pPr>
              <a:spcAft>
                <a:spcPts val="200"/>
              </a:spcAft>
            </a:pPr>
            <a:r>
              <a:rPr lang="en-US" sz="1400" b="1" dirty="0" smtClean="0">
                <a:latin typeface="Times New Roman" pitchFamily="18" charset="0"/>
                <a:cs typeface="Times New Roman" pitchFamily="18" charset="0"/>
              </a:rPr>
              <a:t>Basemaps: </a:t>
            </a:r>
            <a:r>
              <a:rPr lang="en-US" sz="1400" dirty="0" smtClean="0">
                <a:latin typeface="Times New Roman" pitchFamily="18" charset="0"/>
                <a:cs typeface="Times New Roman" pitchFamily="18" charset="0"/>
              </a:rPr>
              <a:t>To change the basemap, click the “Basemaps” button to view a menu and select one of the listed options. The opacity of the current basemap may also be changed. Click the “Basemaps” button to view the menu, click the opacity slider, hold down the mouse button, and drag the slider to the desired opacity. This feature is not available for the custom basemap—the opacity of custom is controlled data layer by data layer in the “Active Data Layers” window. The metadata, or text documentation, for each basemap may also be viewed. To view the metadata of a basemap, click the “Basemaps” button to view the menu, move the mouse cursor over the basemap of interest, and click “View metadata.” A pop-up window will appear with the basemap’s metadata.</a:t>
            </a:r>
          </a:p>
        </p:txBody>
      </p:sp>
      <p:pic>
        <p:nvPicPr>
          <p:cNvPr id="4101" name="Picture 5" descr="&quot;Map units&quot; menu"/>
          <p:cNvPicPr>
            <a:picLocks noChangeAspect="1" noChangeArrowheads="1"/>
          </p:cNvPicPr>
          <p:nvPr/>
        </p:nvPicPr>
        <p:blipFill>
          <a:blip r:embed="rId7" cstate="print"/>
          <a:srcRect l="63786" t="86951" r="20464"/>
          <a:stretch>
            <a:fillRect/>
          </a:stretch>
        </p:blipFill>
        <p:spPr bwMode="auto">
          <a:xfrm>
            <a:off x="7927848" y="3226891"/>
            <a:ext cx="1440160" cy="875333"/>
          </a:xfrm>
          <a:prstGeom prst="rect">
            <a:avLst/>
          </a:prstGeom>
          <a:noFill/>
          <a:ln>
            <a:solidFill>
              <a:schemeClr val="bg1">
                <a:lumMod val="85000"/>
              </a:schemeClr>
            </a:solidFill>
          </a:ln>
        </p:spPr>
      </p:pic>
      <p:cxnSp>
        <p:nvCxnSpPr>
          <p:cNvPr id="41" name="Straight Arrow Connector 40" descr="Arrow pointing to &quot;Basemaps&quot; button"/>
          <p:cNvCxnSpPr/>
          <p:nvPr/>
        </p:nvCxnSpPr>
        <p:spPr>
          <a:xfrm flipH="1">
            <a:off x="1042543" y="4426260"/>
            <a:ext cx="2294469" cy="245951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103" name="Picture 7" descr="&quot;Basemaps&quot; menu"/>
          <p:cNvPicPr>
            <a:picLocks noChangeAspect="1" noChangeArrowheads="1"/>
          </p:cNvPicPr>
          <p:nvPr/>
        </p:nvPicPr>
        <p:blipFill>
          <a:blip r:embed="rId8" cstate="print"/>
          <a:srcRect l="67724" t="62261" r="14951"/>
          <a:stretch>
            <a:fillRect/>
          </a:stretch>
        </p:blipFill>
        <p:spPr bwMode="auto">
          <a:xfrm>
            <a:off x="7790688" y="4354252"/>
            <a:ext cx="1584176" cy="2531518"/>
          </a:xfrm>
          <a:prstGeom prst="rect">
            <a:avLst/>
          </a:prstGeom>
          <a:noFill/>
          <a:ln>
            <a:solidFill>
              <a:schemeClr val="bg1">
                <a:lumMod val="85000"/>
              </a:schemeClr>
            </a:solidFill>
          </a:ln>
        </p:spPr>
      </p:pic>
      <p:pic>
        <p:nvPicPr>
          <p:cNvPr id="614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722" y="6848909"/>
            <a:ext cx="214876" cy="16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987" y="6838002"/>
            <a:ext cx="1714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Straight Arrow Connector 39" descr="Arrow pointing to &quot;Map units&quot; button"/>
          <p:cNvCxnSpPr/>
          <p:nvPr/>
        </p:nvCxnSpPr>
        <p:spPr>
          <a:xfrm flipH="1">
            <a:off x="636712" y="3372139"/>
            <a:ext cx="2710087" cy="3513631"/>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descr="Arrow pointing to &quot;Scale settings&quot; button"/>
          <p:cNvCxnSpPr/>
          <p:nvPr/>
        </p:nvCxnSpPr>
        <p:spPr>
          <a:xfrm flipH="1">
            <a:off x="348680" y="2266020"/>
            <a:ext cx="2958493" cy="461975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070410" y="7124630"/>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11"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37" y="1177735"/>
            <a:ext cx="543877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8"/>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b="0" i="0" kern="1200" spc="0" baseline="0" dirty="0" smtClean="0">
                <a:solidFill>
                  <a:schemeClr val="tx1"/>
                </a:solidFill>
                <a:latin typeface="Calibri"/>
                <a:ea typeface="+mn-ea"/>
                <a:cs typeface="Times New Roman"/>
              </a:rPr>
              <a:t>Removing</a:t>
            </a:r>
            <a:r>
              <a:rPr lang="en-US" sz="4000" kern="1200" dirty="0" smtClean="0">
                <a:solidFill>
                  <a:schemeClr val="tx1"/>
                </a:solidFill>
                <a:latin typeface="Calibri"/>
                <a:ea typeface="+mn-ea"/>
                <a:cs typeface="Times New Roman"/>
              </a:rPr>
              <a:t> Data Layers</a:t>
            </a:r>
            <a:endParaRPr lang="en-US" sz="4000" b="0" i="0" kern="1200" spc="0" baseline="0" dirty="0" smtClean="0">
              <a:solidFill>
                <a:schemeClr val="tx1"/>
              </a:solidFill>
              <a:latin typeface="Calibri"/>
              <a:ea typeface="+mn-ea"/>
              <a:cs typeface="Times New Roman"/>
            </a:endParaRPr>
          </a:p>
        </p:txBody>
      </p:sp>
      <p:sp>
        <p:nvSpPr>
          <p:cNvPr id="13" name="TextBox 12"/>
          <p:cNvSpPr txBox="1"/>
          <p:nvPr/>
        </p:nvSpPr>
        <p:spPr>
          <a:xfrm>
            <a:off x="7315200" y="1371600"/>
            <a:ext cx="2743200" cy="5704126"/>
          </a:xfrm>
          <a:prstGeom prst="rect">
            <a:avLst/>
          </a:prstGeom>
          <a:noFill/>
        </p:spPr>
        <p:txBody>
          <a:bodyPr wrap="square" lIns="0" tIns="0" rIns="685800" bIns="0" rtlCol="0">
            <a:spAutoFit/>
          </a:bodyPr>
          <a:lstStyle/>
          <a:p>
            <a:pPr>
              <a:spcAft>
                <a:spcPts val="800"/>
              </a:spcAft>
            </a:pPr>
            <a:r>
              <a:rPr lang="en-US" sz="1400" dirty="0" smtClean="0">
                <a:latin typeface="Times New Roman" pitchFamily="18" charset="0"/>
                <a:cs typeface="Times New Roman" pitchFamily="18" charset="0"/>
              </a:rPr>
              <a:t>To temporarily turn a data layer off, uncheck the box next to the data layer name in the “Active Data Layers” window. The “Uncheck all” button may be clicked to temporarily turn off all the active data layers. The legends of unchecked data layers will be removed from the “Legend” window.</a:t>
            </a:r>
          </a:p>
          <a:p>
            <a:pPr>
              <a:spcAft>
                <a:spcPts val="1800"/>
              </a:spcAft>
            </a:pPr>
            <a:r>
              <a:rPr lang="en-US" sz="1400" dirty="0" smtClean="0">
                <a:latin typeface="Times New Roman" pitchFamily="18" charset="0"/>
                <a:cs typeface="Times New Roman" pitchFamily="18" charset="0"/>
              </a:rPr>
              <a:t>To remove a data layer (which you should do if you are done with it), right-click the data layer name in the “Active Data Layers” window and select “Remove layer.” To remove more than one data layer, hold the Ctrl key on your keyboard to highlight multiple layer names, right-click, and select “Remove layer.” The “Remove all” button may also be clicked to remove all the active data layers.</a:t>
            </a:r>
          </a:p>
        </p:txBody>
      </p:sp>
      <p:cxnSp>
        <p:nvCxnSpPr>
          <p:cNvPr id="37" name="Straight Arrow Connector 36" descr="Arrow pointing to the unchecked box next to a data layer name in the &quot;Active Data Layers&quot; window"/>
          <p:cNvCxnSpPr/>
          <p:nvPr/>
        </p:nvCxnSpPr>
        <p:spPr>
          <a:xfrm flipH="1">
            <a:off x="5641268" y="1509936"/>
            <a:ext cx="1620180" cy="226825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descr="Arrow pointing to the &quot;Uncheck all&quot; button in the &quot;Active Data Layers&quot; window"/>
          <p:cNvCxnSpPr/>
          <p:nvPr/>
        </p:nvCxnSpPr>
        <p:spPr>
          <a:xfrm flipH="1">
            <a:off x="5893296" y="2338028"/>
            <a:ext cx="1368152" cy="129614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descr="Arrow pointing to &quot;Remove layer&quot;"/>
          <p:cNvCxnSpPr/>
          <p:nvPr/>
        </p:nvCxnSpPr>
        <p:spPr>
          <a:xfrm flipH="1">
            <a:off x="6451358" y="4117009"/>
            <a:ext cx="648072" cy="39604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the &quot;Remove all&quot; button in the &quot;Active Data Layers&quot; window"/>
          <p:cNvCxnSpPr/>
          <p:nvPr/>
        </p:nvCxnSpPr>
        <p:spPr>
          <a:xfrm flipH="1" flipV="1">
            <a:off x="6937412" y="3634172"/>
            <a:ext cx="360040" cy="241226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61739" y="708203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9" y="1480738"/>
            <a:ext cx="7488832" cy="49388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kern="1200" dirty="0" smtClean="0">
                <a:solidFill>
                  <a:schemeClr val="tx1"/>
                </a:solidFill>
                <a:latin typeface="Calibri"/>
                <a:ea typeface="+mn-ea"/>
                <a:cs typeface="Times New Roman"/>
              </a:rPr>
              <a:t>Viewing Metadata</a:t>
            </a:r>
            <a:endParaRPr lang="en-US" sz="4000" b="0" i="0" kern="1200" spc="0" baseline="0" dirty="0" smtClean="0">
              <a:solidFill>
                <a:schemeClr val="tx1"/>
              </a:solidFill>
              <a:latin typeface="Calibri"/>
              <a:ea typeface="+mn-ea"/>
              <a:cs typeface="Times New Roman"/>
            </a:endParaRPr>
          </a:p>
        </p:txBody>
      </p:sp>
      <p:sp>
        <p:nvSpPr>
          <p:cNvPr id="11" name="TextBox 10"/>
          <p:cNvSpPr txBox="1"/>
          <p:nvPr/>
        </p:nvSpPr>
        <p:spPr>
          <a:xfrm>
            <a:off x="8001000" y="1600200"/>
            <a:ext cx="2057400" cy="4739759"/>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Metadata is text documentation that describes a data layer. Virtually all available data layers have a metadata record. To view a data layer’s metadata, right-click a data layer name in the “Available Data Layers” window or “Active Data Layers” window and click “View metadata.” A pop-up window will appear with the data layer’s metadata from the MassGIS website.</a:t>
            </a:r>
            <a:endParaRPr lang="en-US" sz="1400" dirty="0" smtClean="0">
              <a:solidFill>
                <a:srgbClr val="FF0000"/>
              </a:solidFill>
              <a:latin typeface="Times New Roman" pitchFamily="18" charset="0"/>
              <a:cs typeface="Times New Roman" pitchFamily="18" charset="0"/>
              <a:sym typeface="Wingdings" pitchFamily="2" charset="2"/>
            </a:endParaRPr>
          </a:p>
        </p:txBody>
      </p:sp>
      <p:cxnSp>
        <p:nvCxnSpPr>
          <p:cNvPr id="29" name="Straight Arrow Connector 28" descr="Arrow pointing to &quot;View metadata&quot;"/>
          <p:cNvCxnSpPr/>
          <p:nvPr/>
        </p:nvCxnSpPr>
        <p:spPr>
          <a:xfrm flipH="1">
            <a:off x="7067945" y="2770076"/>
            <a:ext cx="864099" cy="108011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b="0" i="0" kern="1200" spc="0" baseline="0" dirty="0" smtClean="0">
                <a:solidFill>
                  <a:schemeClr val="tx1"/>
                </a:solidFill>
                <a:latin typeface="Calibri"/>
                <a:ea typeface="+mn-ea"/>
                <a:cs typeface="Times New Roman"/>
              </a:rPr>
              <a:t>Searching</a:t>
            </a:r>
            <a:r>
              <a:rPr lang="en-US" sz="4000" b="0" i="0" kern="1200" spc="0" dirty="0" smtClean="0">
                <a:solidFill>
                  <a:schemeClr val="tx1"/>
                </a:solidFill>
                <a:latin typeface="Calibri"/>
                <a:ea typeface="+mn-ea"/>
                <a:cs typeface="Times New Roman"/>
              </a:rPr>
              <a:t> for a Location</a:t>
            </a:r>
            <a:endParaRPr lang="en-US" sz="4000" b="0" i="0" kern="1200" spc="0" baseline="0" dirty="0" smtClean="0">
              <a:solidFill>
                <a:schemeClr val="tx1"/>
              </a:solidFill>
              <a:latin typeface="Calibri"/>
              <a:ea typeface="+mn-ea"/>
              <a:cs typeface="Times New Roman"/>
            </a:endParaRPr>
          </a:p>
        </p:txBody>
      </p:sp>
      <p:pic>
        <p:nvPicPr>
          <p:cNvPr id="7170" name="Picture 2" descr="MORIS application with a location entered in the &quot;Search for a location&quot; box on the top toolbar&#10;"/>
          <p:cNvPicPr>
            <a:picLocks noChangeAspect="1" noChangeArrowheads="1"/>
          </p:cNvPicPr>
          <p:nvPr/>
        </p:nvPicPr>
        <p:blipFill>
          <a:blip r:embed="rId2" cstate="print"/>
          <a:srcRect b="86630"/>
          <a:stretch>
            <a:fillRect/>
          </a:stretch>
        </p:blipFill>
        <p:spPr bwMode="auto">
          <a:xfrm>
            <a:off x="685800" y="1143000"/>
            <a:ext cx="5943600" cy="582960"/>
          </a:xfrm>
          <a:prstGeom prst="rect">
            <a:avLst/>
          </a:prstGeom>
          <a:noFill/>
        </p:spPr>
      </p:pic>
      <p:pic>
        <p:nvPicPr>
          <p:cNvPr id="7171" name="Picture 3" descr="Pop-up window of the location search results"/>
          <p:cNvPicPr>
            <a:picLocks noChangeAspect="1" noChangeArrowheads="1"/>
          </p:cNvPicPr>
          <p:nvPr/>
        </p:nvPicPr>
        <p:blipFill>
          <a:blip r:embed="rId3" cstate="print"/>
          <a:srcRect l="36323" t="38242" r="36214" b="38217"/>
          <a:stretch>
            <a:fillRect/>
          </a:stretch>
        </p:blipFill>
        <p:spPr bwMode="auto">
          <a:xfrm>
            <a:off x="2427579" y="1892808"/>
            <a:ext cx="2457605" cy="1545336"/>
          </a:xfrm>
          <a:prstGeom prst="rect">
            <a:avLst/>
          </a:prstGeom>
          <a:noFill/>
        </p:spPr>
      </p:pic>
      <p:sp>
        <p:nvSpPr>
          <p:cNvPr id="26" name="TextBox 25"/>
          <p:cNvSpPr txBox="1"/>
          <p:nvPr/>
        </p:nvSpPr>
        <p:spPr>
          <a:xfrm>
            <a:off x="685800" y="3505200"/>
            <a:ext cx="1614224" cy="215444"/>
          </a:xfrm>
          <a:prstGeom prst="rect">
            <a:avLst/>
          </a:prstGeom>
          <a:noFill/>
        </p:spPr>
        <p:txBody>
          <a:bodyPr wrap="none" lIns="0" tIns="0" rIns="0" bIns="0" rtlCol="0">
            <a:spAutoFit/>
          </a:bodyPr>
          <a:lstStyle/>
          <a:p>
            <a:r>
              <a:rPr lang="en-US" sz="1400" dirty="0" smtClean="0">
                <a:cs typeface="Times New Roman" pitchFamily="18" charset="0"/>
              </a:rPr>
              <a:t>Zoom to center point </a:t>
            </a:r>
            <a:endParaRPr lang="en-US" sz="1400" dirty="0">
              <a:cs typeface="Times New Roman" pitchFamily="18" charset="0"/>
            </a:endParaRPr>
          </a:p>
        </p:txBody>
      </p:sp>
      <p:pic>
        <p:nvPicPr>
          <p:cNvPr id="7172" name="Picture 4" descr="MORIS application after clicking &quot;Zoom to center point.&quot; A blue balloon is displayed at the center point of the map."/>
          <p:cNvPicPr>
            <a:picLocks noChangeAspect="1" noChangeArrowheads="1"/>
          </p:cNvPicPr>
          <p:nvPr/>
        </p:nvPicPr>
        <p:blipFill>
          <a:blip r:embed="rId4" cstate="print"/>
          <a:srcRect r="23250"/>
          <a:stretch>
            <a:fillRect/>
          </a:stretch>
        </p:blipFill>
        <p:spPr bwMode="auto">
          <a:xfrm>
            <a:off x="685800" y="3730752"/>
            <a:ext cx="2745622" cy="2624328"/>
          </a:xfrm>
          <a:prstGeom prst="rect">
            <a:avLst/>
          </a:prstGeom>
          <a:noFill/>
        </p:spPr>
      </p:pic>
      <p:sp>
        <p:nvSpPr>
          <p:cNvPr id="40" name="TextBox 39"/>
          <p:cNvSpPr txBox="1"/>
          <p:nvPr/>
        </p:nvSpPr>
        <p:spPr>
          <a:xfrm>
            <a:off x="3913632" y="3505200"/>
            <a:ext cx="1115690" cy="215444"/>
          </a:xfrm>
          <a:prstGeom prst="rect">
            <a:avLst/>
          </a:prstGeom>
          <a:noFill/>
        </p:spPr>
        <p:txBody>
          <a:bodyPr wrap="none" lIns="0" tIns="0" rIns="0" bIns="0" rtlCol="0">
            <a:spAutoFit/>
          </a:bodyPr>
          <a:lstStyle/>
          <a:p>
            <a:r>
              <a:rPr lang="en-US" sz="1400" dirty="0" smtClean="0">
                <a:cs typeface="Times New Roman" pitchFamily="18" charset="0"/>
              </a:rPr>
              <a:t>Zoom to region</a:t>
            </a:r>
            <a:endParaRPr lang="en-US" sz="1400" dirty="0">
              <a:cs typeface="Times New Roman" pitchFamily="18" charset="0"/>
            </a:endParaRPr>
          </a:p>
        </p:txBody>
      </p:sp>
      <p:pic>
        <p:nvPicPr>
          <p:cNvPr id="7173" name="Picture 5" descr="MORIS application after clicking &quot;Zoom to region.&quot; A blue rectangle is visible around the region of the search results."/>
          <p:cNvPicPr>
            <a:picLocks noChangeAspect="1" noChangeArrowheads="1"/>
          </p:cNvPicPr>
          <p:nvPr/>
        </p:nvPicPr>
        <p:blipFill>
          <a:blip r:embed="rId5" cstate="print"/>
          <a:srcRect r="23250"/>
          <a:stretch>
            <a:fillRect/>
          </a:stretch>
        </p:blipFill>
        <p:spPr bwMode="auto">
          <a:xfrm>
            <a:off x="3913076" y="3730752"/>
            <a:ext cx="2745623" cy="2624328"/>
          </a:xfrm>
          <a:prstGeom prst="rect">
            <a:avLst/>
          </a:prstGeom>
          <a:noFill/>
        </p:spPr>
      </p:pic>
      <p:pic>
        <p:nvPicPr>
          <p:cNvPr id="7174" name="Picture 6" descr="MORIS application after clicking &quot;Zoom to region&quot;"/>
          <p:cNvPicPr>
            <a:picLocks noChangeAspect="1" noChangeArrowheads="1"/>
          </p:cNvPicPr>
          <p:nvPr/>
        </p:nvPicPr>
        <p:blipFill>
          <a:blip r:embed="rId6" cstate="print"/>
          <a:srcRect b="87746"/>
          <a:stretch>
            <a:fillRect/>
          </a:stretch>
        </p:blipFill>
        <p:spPr bwMode="auto">
          <a:xfrm>
            <a:off x="685800" y="6556248"/>
            <a:ext cx="5943600" cy="534308"/>
          </a:xfrm>
          <a:prstGeom prst="rect">
            <a:avLst/>
          </a:prstGeom>
          <a:noFill/>
        </p:spPr>
      </p:pic>
      <p:sp>
        <p:nvSpPr>
          <p:cNvPr id="10" name="TextBox 9"/>
          <p:cNvSpPr txBox="1"/>
          <p:nvPr/>
        </p:nvSpPr>
        <p:spPr>
          <a:xfrm>
            <a:off x="6940296" y="1143000"/>
            <a:ext cx="3118104" cy="6063198"/>
          </a:xfrm>
          <a:prstGeom prst="rect">
            <a:avLst/>
          </a:prstGeom>
          <a:noFill/>
        </p:spPr>
        <p:txBody>
          <a:bodyPr wrap="square" lIns="0" tIns="0" rIns="685800" bIns="0" rtlCol="0">
            <a:spAutoFit/>
          </a:bodyPr>
          <a:lstStyle/>
          <a:p>
            <a:pPr>
              <a:spcAft>
                <a:spcPts val="1700"/>
              </a:spcAft>
            </a:pPr>
            <a:r>
              <a:rPr lang="en-US" sz="1400" dirty="0" smtClean="0">
                <a:latin typeface="Times New Roman" pitchFamily="18" charset="0"/>
                <a:cs typeface="Times New Roman" pitchFamily="18" charset="0"/>
              </a:rPr>
              <a:t>1. Type </a:t>
            </a:r>
            <a:r>
              <a:rPr lang="en-US" sz="1400" dirty="0">
                <a:latin typeface="Times New Roman" pitchFamily="18" charset="0"/>
                <a:cs typeface="Times New Roman" pitchFamily="18" charset="0"/>
              </a:rPr>
              <a:t>an address or location into </a:t>
            </a:r>
            <a:r>
              <a:rPr lang="en-US" sz="1400" dirty="0" smtClean="0">
                <a:latin typeface="Times New Roman" pitchFamily="18" charset="0"/>
                <a:cs typeface="Times New Roman" pitchFamily="18" charset="0"/>
              </a:rPr>
              <a:t>the “Search for a location” </a:t>
            </a:r>
            <a:r>
              <a:rPr lang="en-US" sz="1400" dirty="0">
                <a:latin typeface="Times New Roman" pitchFamily="18" charset="0"/>
                <a:cs typeface="Times New Roman" pitchFamily="18" charset="0"/>
              </a:rPr>
              <a:t>box and press </a:t>
            </a:r>
            <a:r>
              <a:rPr lang="en-US" sz="1400" dirty="0" smtClean="0">
                <a:latin typeface="Times New Roman" pitchFamily="18" charset="0"/>
                <a:cs typeface="Times New Roman" pitchFamily="18" charset="0"/>
              </a:rPr>
              <a:t>Enter </a:t>
            </a:r>
            <a:r>
              <a:rPr lang="en-US" sz="1400" dirty="0">
                <a:latin typeface="Times New Roman" pitchFamily="18" charset="0"/>
                <a:cs typeface="Times New Roman" pitchFamily="18" charset="0"/>
              </a:rPr>
              <a:t>to zoom to a location. </a:t>
            </a:r>
            <a:r>
              <a:rPr lang="en-US" sz="1400" dirty="0" smtClean="0">
                <a:latin typeface="Times New Roman" pitchFamily="18" charset="0"/>
                <a:cs typeface="Times New Roman" pitchFamily="18" charset="0"/>
              </a:rPr>
              <a:t>The tool may be used to search a variety of locations, such as street addresses (please include a municipality or ZIP code), street intersections, municipalities, counties, coordinates, building names, and place names. This </a:t>
            </a:r>
            <a:r>
              <a:rPr lang="en-US" sz="1400" dirty="0">
                <a:latin typeface="Times New Roman" pitchFamily="18" charset="0"/>
                <a:cs typeface="Times New Roman" pitchFamily="18" charset="0"/>
              </a:rPr>
              <a:t>location </a:t>
            </a:r>
            <a:r>
              <a:rPr lang="en-US" sz="1400" dirty="0" smtClean="0">
                <a:latin typeface="Times New Roman" pitchFamily="18" charset="0"/>
                <a:cs typeface="Times New Roman" pitchFamily="18" charset="0"/>
              </a:rPr>
              <a:t>search feature </a:t>
            </a:r>
            <a:r>
              <a:rPr lang="en-US" sz="1400" dirty="0">
                <a:latin typeface="Times New Roman" pitchFamily="18" charset="0"/>
                <a:cs typeface="Times New Roman" pitchFamily="18" charset="0"/>
              </a:rPr>
              <a:t>is provided by Microsoft Bing</a:t>
            </a:r>
            <a:r>
              <a:rPr lang="en-US" sz="1400" dirty="0" smtClean="0">
                <a:latin typeface="Times New Roman" pitchFamily="18" charset="0"/>
                <a:cs typeface="Times New Roman" pitchFamily="18" charset="0"/>
              </a:rPr>
              <a:t>.</a:t>
            </a:r>
          </a:p>
          <a:p>
            <a:pPr>
              <a:spcAft>
                <a:spcPts val="1700"/>
              </a:spcAft>
            </a:pPr>
            <a:r>
              <a:rPr lang="en-US" sz="1400" dirty="0" smtClean="0">
                <a:latin typeface="Times New Roman" pitchFamily="18" charset="0"/>
                <a:cs typeface="Times New Roman" pitchFamily="18" charset="0"/>
              </a:rPr>
              <a:t>2. A pop-up window will appear with the location search results. Click “Zoom to center point” to zoom close to the results. A blue balloon is displayed at the center point of the location search results. Click “Zoom to region” to zoom to the region of the results. A blue rectangle is visible around the region of the search results.</a:t>
            </a:r>
          </a:p>
          <a:p>
            <a:pPr>
              <a:spcAft>
                <a:spcPts val="1700"/>
              </a:spcAft>
            </a:pPr>
            <a:r>
              <a:rPr lang="en-US" sz="1400" dirty="0" smtClean="0">
                <a:latin typeface="Times New Roman" pitchFamily="18" charset="0"/>
                <a:cs typeface="Times New Roman" pitchFamily="18" charset="0"/>
              </a:rPr>
              <a:t>3. Click the “Clear location” button to clear the location search results (the blue balloon or blue rectangle) from the map. </a:t>
            </a:r>
          </a:p>
        </p:txBody>
      </p:sp>
      <p:cxnSp>
        <p:nvCxnSpPr>
          <p:cNvPr id="49" name="Straight Arrow Connector 48" descr="Arrow pointing to the &quot;Search for a location&quot; box"/>
          <p:cNvCxnSpPr>
            <a:endCxn id="27" idx="6"/>
          </p:cNvCxnSpPr>
          <p:nvPr/>
        </p:nvCxnSpPr>
        <p:spPr>
          <a:xfrm flipH="1">
            <a:off x="2962124" y="1257908"/>
            <a:ext cx="3975288" cy="9144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Oval 26" descr="Oval around the &quot;Search for a location&quot; box"/>
          <p:cNvSpPr/>
          <p:nvPr/>
        </p:nvSpPr>
        <p:spPr>
          <a:xfrm>
            <a:off x="2184884" y="1257908"/>
            <a:ext cx="777240" cy="18288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descr="Arrow pointing to the pop-up window with the location search results"/>
          <p:cNvCxnSpPr/>
          <p:nvPr/>
        </p:nvCxnSpPr>
        <p:spPr>
          <a:xfrm flipH="1" flipV="1">
            <a:off x="4648200" y="2650110"/>
            <a:ext cx="2289212" cy="138010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descr="Arrow pointing to MORIS application after clicking &quot;Zoom to region.&quot;"/>
          <p:cNvCxnSpPr/>
          <p:nvPr/>
        </p:nvCxnSpPr>
        <p:spPr>
          <a:xfrm flipH="1">
            <a:off x="6659880" y="5326360"/>
            <a:ext cx="241528" cy="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descr="Arrow pointing to the &quot;Clear location&quot; button"/>
          <p:cNvCxnSpPr>
            <a:endCxn id="48" idx="6"/>
          </p:cNvCxnSpPr>
          <p:nvPr/>
        </p:nvCxnSpPr>
        <p:spPr>
          <a:xfrm flipH="1">
            <a:off x="3123848" y="6370476"/>
            <a:ext cx="3813564" cy="41261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Oval 47" descr="Circle around the &quot;Clear location&quot; button"/>
          <p:cNvSpPr/>
          <p:nvPr/>
        </p:nvSpPr>
        <p:spPr>
          <a:xfrm>
            <a:off x="2940968" y="6691652"/>
            <a:ext cx="182880" cy="18288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9080" y="3730752"/>
            <a:ext cx="137160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730752"/>
            <a:ext cx="137160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720" y="1172183"/>
            <a:ext cx="137160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563" y="6566487"/>
            <a:ext cx="1371600" cy="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061249" y="7228525"/>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8"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52" y="1329916"/>
            <a:ext cx="6181725"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17"/>
          <p:cNvSpPr>
            <a:spLocks noGrp="1"/>
          </p:cNvSpPr>
          <p:nvPr>
            <p:ph type="title"/>
          </p:nvPr>
        </p:nvSpPr>
        <p:spPr>
          <a:xfrm>
            <a:off x="0" y="457200"/>
            <a:ext cx="10058400" cy="615553"/>
          </a:xfrm>
        </p:spPr>
        <p:txBody>
          <a:bodyPr lIns="685800" tIns="0" rIns="685800" bIns="0">
            <a:spAutoFit/>
          </a:bodyPr>
          <a:lstStyle/>
          <a:p>
            <a:pPr algn="l" rtl="0" eaLnBrk="1" fontAlgn="base" latinLnBrk="0" hangingPunct="1"/>
            <a:r>
              <a:rPr lang="en-US" sz="4000" b="0" i="0" kern="1200" spc="0" baseline="0" dirty="0" smtClean="0">
                <a:solidFill>
                  <a:schemeClr val="tx1"/>
                </a:solidFill>
                <a:latin typeface="Calibri"/>
                <a:ea typeface="+mn-ea"/>
                <a:cs typeface="Times New Roman"/>
              </a:rPr>
              <a:t>Searching</a:t>
            </a:r>
            <a:r>
              <a:rPr lang="en-US" sz="4000" b="0" i="0" kern="1200" spc="0" dirty="0" smtClean="0">
                <a:solidFill>
                  <a:schemeClr val="tx1"/>
                </a:solidFill>
                <a:latin typeface="Calibri"/>
                <a:ea typeface="+mn-ea"/>
                <a:cs typeface="Times New Roman"/>
              </a:rPr>
              <a:t> for a Location (continued)</a:t>
            </a:r>
            <a:endParaRPr lang="en-US" sz="4000" b="0" i="0" kern="1200" spc="0" baseline="0" dirty="0" smtClean="0">
              <a:solidFill>
                <a:schemeClr val="tx1"/>
              </a:solidFill>
              <a:latin typeface="Calibri"/>
              <a:ea typeface="+mn-ea"/>
              <a:cs typeface="Times New Roman"/>
            </a:endParaRPr>
          </a:p>
        </p:txBody>
      </p:sp>
      <p:sp>
        <p:nvSpPr>
          <p:cNvPr id="10" name="TextBox 9"/>
          <p:cNvSpPr txBox="1"/>
          <p:nvPr/>
        </p:nvSpPr>
        <p:spPr>
          <a:xfrm>
            <a:off x="7801508" y="2013992"/>
            <a:ext cx="2103120" cy="4308872"/>
          </a:xfrm>
          <a:prstGeom prst="rect">
            <a:avLst/>
          </a:prstGeom>
          <a:noFill/>
        </p:spPr>
        <p:txBody>
          <a:bodyPr wrap="square" lIns="0" tIns="0" rIns="685800" bIns="0" rtlCol="0">
            <a:spAutoFit/>
          </a:bodyPr>
          <a:lstStyle/>
          <a:p>
            <a:pPr>
              <a:spcAft>
                <a:spcPts val="1700"/>
              </a:spcAft>
            </a:pPr>
            <a:r>
              <a:rPr lang="en-US" sz="1400" dirty="0" smtClean="0">
                <a:latin typeface="Times New Roman" pitchFamily="18" charset="0"/>
                <a:cs typeface="Times New Roman" pitchFamily="18" charset="0"/>
              </a:rPr>
              <a:t>To zoom to a specific city or town, type a municipality name into the “Pick a town” box. You may also type just the first part of a town name. For example, to see a list of municipalities that begin with “Sa,” type “Sa” into the box. Click the town name of interest. The map will zoom to the extent of the selected municipality. </a:t>
            </a:r>
          </a:p>
        </p:txBody>
      </p:sp>
      <p:cxnSp>
        <p:nvCxnSpPr>
          <p:cNvPr id="49" name="Straight Arrow Connector 48" descr="Arrow pointing to the &quot;Pick a town&quot; box"/>
          <p:cNvCxnSpPr/>
          <p:nvPr/>
        </p:nvCxnSpPr>
        <p:spPr>
          <a:xfrm flipH="1" flipV="1">
            <a:off x="2256892" y="1437928"/>
            <a:ext cx="5472608" cy="68407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48979" y="7017967"/>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Identifying Features</a:t>
            </a:r>
            <a:endParaRPr lang="en-US" dirty="0" smtClean="0"/>
          </a:p>
        </p:txBody>
      </p:sp>
      <p:sp>
        <p:nvSpPr>
          <p:cNvPr id="23" name="TextBox 22"/>
          <p:cNvSpPr txBox="1"/>
          <p:nvPr/>
        </p:nvSpPr>
        <p:spPr>
          <a:xfrm>
            <a:off x="156639" y="5866420"/>
            <a:ext cx="9901761" cy="1369606"/>
          </a:xfrm>
          <a:prstGeom prst="rect">
            <a:avLst/>
          </a:prstGeom>
          <a:noFill/>
        </p:spPr>
        <p:txBody>
          <a:bodyPr wrap="square" lIns="0" tIns="0" rIns="685800" bIns="0" rtlCol="0">
            <a:spAutoFit/>
          </a:bodyPr>
          <a:lstStyle/>
          <a:p>
            <a:pPr marL="342900" indent="-342900">
              <a:spcAft>
                <a:spcPts val="600"/>
              </a:spcAft>
              <a:buAutoNum type="arabicPeriod"/>
            </a:pPr>
            <a:r>
              <a:rPr lang="en-US" sz="1400" dirty="0" smtClean="0">
                <a:latin typeface="Times New Roman" pitchFamily="18" charset="0"/>
                <a:cs typeface="Times New Roman" pitchFamily="18" charset="0"/>
              </a:rPr>
              <a:t>Right-click </a:t>
            </a:r>
            <a:r>
              <a:rPr lang="en-US" sz="1400" dirty="0">
                <a:latin typeface="Times New Roman" pitchFamily="18" charset="0"/>
                <a:cs typeface="Times New Roman" pitchFamily="18" charset="0"/>
              </a:rPr>
              <a:t>on an eligible data layer in the Active Data Layers window and choose the "Identify" choice. If a layer is not eligible the "Identify" choice will be greyed out. Layers that are not eligible for identify include unchecked (not drawn) layers, out of scale layers (yellow exclamation mark), tilesets (with small boxes icon) or layers from external data sources</a:t>
            </a:r>
            <a:r>
              <a:rPr lang="en-US" sz="1400" dirty="0" smtClean="0">
                <a:latin typeface="Times New Roman" pitchFamily="18" charset="0"/>
                <a:cs typeface="Times New Roman" pitchFamily="18" charset="0"/>
              </a:rPr>
              <a:t>.</a:t>
            </a:r>
          </a:p>
          <a:p>
            <a:pPr marL="342900" indent="-342900">
              <a:spcAft>
                <a:spcPts val="600"/>
              </a:spcAft>
              <a:buAutoNum type="arabicPeriod"/>
            </a:pPr>
            <a:r>
              <a:rPr lang="en-US" sz="1400" dirty="0">
                <a:latin typeface="Times New Roman" pitchFamily="18" charset="0"/>
              </a:rPr>
              <a:t>Click on the map to identify features of the active data layer that intersect the location you clicked, or click on the map, hold down the mouse button, and drag to draw a box to identify features of active data layers located within the box. This box will appear red as you draw it.</a:t>
            </a:r>
            <a:endParaRPr lang="en-US" sz="1400" dirty="0" smtClean="0">
              <a:latin typeface="Times New Roman" pitchFamily="18" charset="0"/>
              <a:cs typeface="Times New Roman" pitchFamily="18" charset="0"/>
            </a:endParaRPr>
          </a:p>
        </p:txBody>
      </p:sp>
      <p:sp>
        <p:nvSpPr>
          <p:cNvPr id="9" name="TextBox 8"/>
          <p:cNvSpPr txBox="1"/>
          <p:nvPr/>
        </p:nvSpPr>
        <p:spPr>
          <a:xfrm>
            <a:off x="3085380" y="7113865"/>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2"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812" y="1041884"/>
            <a:ext cx="6483878" cy="475855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Identifying Features (continued)</a:t>
            </a:r>
            <a:endParaRPr lang="en-US" dirty="0" smtClean="0"/>
          </a:p>
        </p:txBody>
      </p:sp>
      <p:sp>
        <p:nvSpPr>
          <p:cNvPr id="23" name="TextBox 22"/>
          <p:cNvSpPr txBox="1"/>
          <p:nvPr/>
        </p:nvSpPr>
        <p:spPr>
          <a:xfrm>
            <a:off x="395579" y="5506380"/>
            <a:ext cx="10225136" cy="1723549"/>
          </a:xfrm>
          <a:prstGeom prst="rect">
            <a:avLst/>
          </a:prstGeom>
          <a:noFill/>
        </p:spPr>
        <p:txBody>
          <a:bodyPr wrap="square" lIns="0" tIns="0" rIns="685800" bIns="0" rtlCol="0">
            <a:spAutoFit/>
          </a:bodyPr>
          <a:lstStyle/>
          <a:p>
            <a:pPr>
              <a:spcAft>
                <a:spcPts val="600"/>
              </a:spcAft>
            </a:pPr>
            <a:r>
              <a:rPr lang="en-US" sz="1400" dirty="0" smtClean="0">
                <a:latin typeface="Times New Roman" pitchFamily="18" charset="0"/>
                <a:cs typeface="Times New Roman" pitchFamily="18" charset="0"/>
              </a:rPr>
              <a:t>3. A pop-up window will appear with the identify results. Data layers from external sources cannot be queried, so they will not be included in the results. You may view the attributes for up to 500 features per data layer. If identifying on a raster data layer, the raster’s cell value in the center of the identify box or polygon will be found. Please note that some data layers have scale dependencies and are only visible within certain scale ranges, such as less than 1:100,000. If a data layer has a scale dependency and the map is not within the appropriate scale range, then the data layer will not draw on the map, its icon in the “Active Data Layers” window will have a yellow exclamation point, and it cannot be identified. Please see the Help section on “Data Layers with Scale Dependencies” for more information on how to view data layers with scale dependencies. Once data layers with scale dependencies are visible, they may be queried.</a:t>
            </a:r>
          </a:p>
        </p:txBody>
      </p:sp>
      <p:sp>
        <p:nvSpPr>
          <p:cNvPr id="9" name="TextBox 8"/>
          <p:cNvSpPr txBox="1"/>
          <p:nvPr/>
        </p:nvSpPr>
        <p:spPr>
          <a:xfrm>
            <a:off x="3085380" y="7113865"/>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2"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32" y="1048690"/>
            <a:ext cx="6156684" cy="4412730"/>
          </a:xfrm>
          <a:prstGeom prst="rect">
            <a:avLst/>
          </a:prstGeom>
        </p:spPr>
      </p:pic>
    </p:spTree>
    <p:extLst>
      <p:ext uri="{BB962C8B-B14F-4D97-AF65-F5344CB8AC3E}">
        <p14:creationId xmlns:p14="http://schemas.microsoft.com/office/powerpoint/2010/main" val="2357751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57200"/>
            <a:ext cx="10058400" cy="615553"/>
          </a:xfrm>
        </p:spPr>
        <p:txBody>
          <a:bodyPr lIns="685800" tIns="0" rIns="685800" bIns="0">
            <a:spAutoFit/>
          </a:bodyPr>
          <a:lstStyle/>
          <a:p>
            <a:pPr algn="l" rtl="0" eaLnBrk="1" latinLnBrk="0" hangingPunct="1"/>
            <a:r>
              <a:rPr lang="en-US" sz="4000" kern="1200" dirty="0" smtClean="0">
                <a:solidFill>
                  <a:schemeClr val="tx1"/>
                </a:solidFill>
                <a:latin typeface="Calibri"/>
                <a:ea typeface="+mn-ea"/>
                <a:cs typeface="Times New Roman"/>
              </a:rPr>
              <a:t>Introduction</a:t>
            </a:r>
            <a:endParaRPr lang="en-US" dirty="0" smtClean="0"/>
          </a:p>
        </p:txBody>
      </p:sp>
      <p:sp>
        <p:nvSpPr>
          <p:cNvPr id="19" name="Subtitle 2"/>
          <p:cNvSpPr txBox="1">
            <a:spLocks/>
          </p:cNvSpPr>
          <p:nvPr/>
        </p:nvSpPr>
        <p:spPr>
          <a:xfrm>
            <a:off x="0" y="1329916"/>
            <a:ext cx="10058400" cy="2954655"/>
          </a:xfrm>
          <a:prstGeom prst="rect">
            <a:avLst/>
          </a:prstGeom>
        </p:spPr>
        <p:txBody>
          <a:bodyPr lIns="685800" tIns="0" rIns="685800" bIns="0">
            <a:spAutoFit/>
          </a:bodyPr>
          <a:lstStyle/>
          <a:p>
            <a:r>
              <a:rPr lang="en-US" sz="1400" b="1" dirty="0" smtClean="0">
                <a:latin typeface="Times New Roman" pitchFamily="18" charset="0"/>
                <a:cs typeface="Times New Roman" pitchFamily="18" charset="0"/>
              </a:rPr>
              <a:t>Background</a:t>
            </a:r>
          </a:p>
          <a:p>
            <a:pPr>
              <a:spcAft>
                <a:spcPts val="1200"/>
              </a:spcAft>
            </a:pPr>
            <a:r>
              <a:rPr lang="en-US" sz="1400" dirty="0" smtClean="0">
                <a:latin typeface="Times New Roman" pitchFamily="18" charset="0"/>
                <a:cs typeface="Times New Roman" pitchFamily="18" charset="0"/>
              </a:rPr>
              <a:t>Municipal Mapper (Muni Mapper for short) is a mapping tool created by the </a:t>
            </a:r>
            <a:r>
              <a:rPr lang="en-US" sz="1400" dirty="0" smtClean="0">
                <a:latin typeface="Times New Roman" pitchFamily="18" charset="0"/>
                <a:cs typeface="Times New Roman" pitchFamily="18" charset="0"/>
                <a:hlinkClick r:id="rId3" tooltip="Massachusetts Office of Geographic Information"/>
              </a:rPr>
              <a:t>Office of Geographic Information</a:t>
            </a:r>
            <a:r>
              <a:rPr lang="en-US" sz="1400" dirty="0" smtClean="0">
                <a:latin typeface="Times New Roman" pitchFamily="18" charset="0"/>
                <a:cs typeface="Times New Roman" pitchFamily="18" charset="0"/>
              </a:rPr>
              <a:t> (MassGIS</a:t>
            </a:r>
            <a:r>
              <a:rPr lang="en-US" sz="1400" dirty="0">
                <a:latin typeface="Times New Roman" pitchFamily="18" charset="0"/>
                <a:cs typeface="Times New Roman" pitchFamily="18" charset="0"/>
              </a:rPr>
              <a:t>). Muni </a:t>
            </a:r>
            <a:r>
              <a:rPr lang="en-US" sz="1400" dirty="0" smtClean="0">
                <a:latin typeface="Times New Roman" pitchFamily="18" charset="0"/>
                <a:cs typeface="Times New Roman" pitchFamily="18" charset="0"/>
              </a:rPr>
              <a:t>Mapper </a:t>
            </a:r>
            <a:r>
              <a:rPr lang="en-US" sz="1400" dirty="0">
                <a:latin typeface="Times New Roman" pitchFamily="18" charset="0"/>
                <a:cs typeface="Times New Roman" pitchFamily="18" charset="0"/>
              </a:rPr>
              <a:t>provides access to a selection of map information </a:t>
            </a:r>
            <a:r>
              <a:rPr lang="en-US" sz="1400" dirty="0" smtClean="0">
                <a:latin typeface="Times New Roman" pitchFamily="18" charset="0"/>
                <a:cs typeface="Times New Roman" pitchFamily="18" charset="0"/>
              </a:rPr>
              <a:t>from </a:t>
            </a:r>
            <a:r>
              <a:rPr lang="en-US" sz="1400" dirty="0">
                <a:latin typeface="Times New Roman" pitchFamily="18" charset="0"/>
                <a:cs typeface="Times New Roman" pitchFamily="18" charset="0"/>
              </a:rPr>
              <a:t>MassGIS’ statewide </a:t>
            </a:r>
            <a:r>
              <a:rPr lang="en-US" sz="1400" dirty="0" smtClean="0">
                <a:latin typeface="Times New Roman" pitchFamily="18" charset="0"/>
                <a:cs typeface="Times New Roman" pitchFamily="18" charset="0"/>
              </a:rPr>
              <a:t>repository that is specifically relevant to cities and towns.  Muni Mapper provides basic capabilities for displaying, searching, and sharing map information relevant to municipalities. Users can also download data for use in a Geographic Information System (GIS). </a:t>
            </a:r>
          </a:p>
          <a:p>
            <a:r>
              <a:rPr lang="en-US" sz="1400" b="1" dirty="0" smtClean="0">
                <a:latin typeface="Times New Roman" pitchFamily="18" charset="0"/>
                <a:cs typeface="Times New Roman" pitchFamily="18" charset="0"/>
              </a:rPr>
              <a:t>What do I need to </a:t>
            </a:r>
            <a:r>
              <a:rPr lang="en-US" sz="1400" b="1" smtClean="0">
                <a:latin typeface="Times New Roman" pitchFamily="18" charset="0"/>
                <a:cs typeface="Times New Roman" pitchFamily="18" charset="0"/>
              </a:rPr>
              <a:t>run Muni Mapper</a:t>
            </a:r>
            <a:r>
              <a:rPr lang="en-US" sz="1400" b="1" dirty="0" smtClean="0">
                <a:latin typeface="Times New Roman" pitchFamily="18" charset="0"/>
                <a:cs typeface="Times New Roman" pitchFamily="18" charset="0"/>
              </a:rPr>
              <a:t>?</a:t>
            </a:r>
          </a:p>
          <a:p>
            <a:r>
              <a:rPr lang="en-US" sz="1400" dirty="0" smtClean="0">
                <a:latin typeface="Times New Roman" pitchFamily="18" charset="0"/>
                <a:cs typeface="Times New Roman" pitchFamily="18" charset="0"/>
              </a:rPr>
              <a:t>Muni </a:t>
            </a:r>
            <a:r>
              <a:rPr lang="en-US" sz="1400" dirty="0">
                <a:latin typeface="Times New Roman" pitchFamily="18" charset="0"/>
                <a:cs typeface="Times New Roman" pitchFamily="18" charset="0"/>
              </a:rPr>
              <a:t>Mapper </a:t>
            </a:r>
            <a:r>
              <a:rPr lang="en-US" sz="1400" dirty="0" smtClean="0">
                <a:latin typeface="Times New Roman" pitchFamily="18" charset="0"/>
                <a:cs typeface="Times New Roman" pitchFamily="18" charset="0"/>
              </a:rPr>
              <a:t>is run through a web browser. At this time, Muni </a:t>
            </a:r>
            <a:r>
              <a:rPr lang="en-US" sz="1400" dirty="0">
                <a:latin typeface="Times New Roman" pitchFamily="18" charset="0"/>
                <a:cs typeface="Times New Roman" pitchFamily="18" charset="0"/>
              </a:rPr>
              <a:t>Mapper </a:t>
            </a:r>
            <a:r>
              <a:rPr lang="en-US" sz="1400" dirty="0" smtClean="0">
                <a:latin typeface="Times New Roman" pitchFamily="18" charset="0"/>
                <a:cs typeface="Times New Roman" pitchFamily="18" charset="0"/>
              </a:rPr>
              <a:t>fully works in Google Chrome, Internet Explorer, Mozilla Firefox, and Safari. The latest versions of these browsers are recommended. Currently Google Chrome 27, Internet Explorer 10, Mozilla Firefox 21, and Safari 5.1.7 have been thoroughly tested, but the application also works in older versions of these browsers.</a:t>
            </a:r>
          </a:p>
          <a:p>
            <a:endParaRPr lang="en-US" sz="1400" dirty="0">
              <a:latin typeface="Times New Roman" pitchFamily="18" charset="0"/>
              <a:cs typeface="Times New Roman" pitchFamily="18" charset="0"/>
            </a:endParaRPr>
          </a:p>
          <a:p>
            <a:r>
              <a:rPr lang="en-US" sz="1400" u="sng" dirty="0" smtClean="0">
                <a:latin typeface="Times New Roman" pitchFamily="18" charset="0"/>
                <a:cs typeface="Times New Roman" pitchFamily="18" charset="0"/>
              </a:rPr>
              <a:t>Some Muni Mapper tools and layers are not available for every municipality</a:t>
            </a:r>
            <a:r>
              <a:rPr lang="en-US" sz="1400" dirty="0" smtClean="0">
                <a:latin typeface="Times New Roman" pitchFamily="18" charset="0"/>
                <a:cs typeface="Times New Roman" pitchFamily="18" charset="0"/>
              </a:rPr>
              <a:t>.</a:t>
            </a:r>
          </a:p>
        </p:txBody>
      </p:sp>
      <p:pic>
        <p:nvPicPr>
          <p:cNvPr id="8" name="Picture 7" descr="Massachusetts Office of Geographic Information logo">
            <a:hlinkClick r:id="rId3" tooltip="Massachusetts Office of Geographic Information"/>
          </p:cNvPr>
          <p:cNvPicPr>
            <a:picLocks noChangeAspect="1"/>
          </p:cNvPicPr>
          <p:nvPr/>
        </p:nvPicPr>
        <p:blipFill>
          <a:blip r:embed="rId4" cstate="print"/>
          <a:srcRect/>
          <a:stretch>
            <a:fillRect/>
          </a:stretch>
        </p:blipFill>
        <p:spPr>
          <a:xfrm>
            <a:off x="3542192" y="4492547"/>
            <a:ext cx="2250831" cy="731522"/>
          </a:xfrm>
          <a:prstGeom prst="rect">
            <a:avLst/>
          </a:prstGeom>
        </p:spPr>
      </p:pic>
      <p:sp>
        <p:nvSpPr>
          <p:cNvPr id="3" name="TextBox 2"/>
          <p:cNvSpPr txBox="1"/>
          <p:nvPr/>
        </p:nvSpPr>
        <p:spPr>
          <a:xfrm>
            <a:off x="797177" y="5434372"/>
            <a:ext cx="7740860" cy="738664"/>
          </a:xfrm>
          <a:prstGeom prst="rect">
            <a:avLst/>
          </a:prstGeom>
          <a:noFill/>
        </p:spPr>
        <p:txBody>
          <a:bodyPr wrap="square" lIns="685800" tIns="0" rIns="0" bIns="0" rtlCol="0">
            <a:spAutoFit/>
          </a:bodyPr>
          <a:lstStyle/>
          <a:p>
            <a:pPr>
              <a:spcAft>
                <a:spcPts val="1200"/>
              </a:spcAft>
            </a:pPr>
            <a:r>
              <a:rPr lang="en-US" sz="1200" dirty="0" smtClean="0">
                <a:latin typeface="Times New Roman" pitchFamily="18" charset="0"/>
                <a:cs typeface="Times New Roman" pitchFamily="18" charset="0"/>
              </a:rPr>
              <a:t>Muni </a:t>
            </a:r>
            <a:r>
              <a:rPr lang="en-US" sz="1200" dirty="0">
                <a:latin typeface="Times New Roman" pitchFamily="18" charset="0"/>
                <a:cs typeface="Times New Roman" pitchFamily="18" charset="0"/>
              </a:rPr>
              <a:t>Mapper </a:t>
            </a:r>
            <a:r>
              <a:rPr lang="en-US" sz="1200" dirty="0" smtClean="0">
                <a:latin typeface="Times New Roman" pitchFamily="18" charset="0"/>
                <a:cs typeface="Times New Roman" pitchFamily="18" charset="0"/>
              </a:rPr>
              <a:t>is derived from a similar on-line mapping tool called MORIS, the Massachusetts Ocean Resource Information System.  MORIS was created </a:t>
            </a:r>
            <a:r>
              <a:rPr lang="en-US" sz="1200" dirty="0">
                <a:latin typeface="Times New Roman" pitchFamily="18" charset="0"/>
                <a:cs typeface="Times New Roman" pitchFamily="18" charset="0"/>
              </a:rPr>
              <a:t>by the </a:t>
            </a:r>
            <a:r>
              <a:rPr lang="en-US" sz="1200" dirty="0">
                <a:latin typeface="Times New Roman" pitchFamily="18" charset="0"/>
                <a:cs typeface="Times New Roman" pitchFamily="18" charset="0"/>
                <a:hlinkClick r:id="rId5" tooltip="Massachusetts Office of Coastal Zone Management"/>
              </a:rPr>
              <a:t>Massachusetts Office of Coastal Zone Management</a:t>
            </a:r>
            <a:r>
              <a:rPr lang="en-US" sz="1200" dirty="0">
                <a:latin typeface="Times New Roman" pitchFamily="18" charset="0"/>
                <a:cs typeface="Times New Roman" pitchFamily="18" charset="0"/>
              </a:rPr>
              <a:t> (CZM), the </a:t>
            </a:r>
            <a:r>
              <a:rPr lang="en-US" sz="1200" dirty="0">
                <a:latin typeface="Times New Roman" pitchFamily="18" charset="0"/>
                <a:cs typeface="Times New Roman" pitchFamily="18" charset="0"/>
                <a:hlinkClick r:id="rId3" tooltip="Massachusetts Office of Geographic Information"/>
              </a:rPr>
              <a:t>Office of Geographic Information</a:t>
            </a:r>
            <a:r>
              <a:rPr lang="en-US" sz="1200" dirty="0">
                <a:latin typeface="Times New Roman" pitchFamily="18" charset="0"/>
                <a:cs typeface="Times New Roman" pitchFamily="18" charset="0"/>
              </a:rPr>
              <a:t> (MassGIS), </a:t>
            </a:r>
            <a:r>
              <a:rPr lang="en-US" sz="1200" dirty="0" err="1">
                <a:latin typeface="Times New Roman" pitchFamily="18" charset="0"/>
                <a:cs typeface="Times New Roman" pitchFamily="18" charset="0"/>
                <a:hlinkClick r:id="rId6"/>
              </a:rPr>
              <a:t>SeaPlan</a:t>
            </a:r>
            <a:r>
              <a:rPr lang="en-US" sz="1200" dirty="0">
                <a:latin typeface="Times New Roman" pitchFamily="18" charset="0"/>
                <a:cs typeface="Times New Roman" pitchFamily="18" charset="0"/>
              </a:rPr>
              <a:t> (formerly Massachusetts Ocean Partnership), </a:t>
            </a:r>
            <a:r>
              <a:rPr lang="en-US" sz="1200" dirty="0">
                <a:latin typeface="Times New Roman" pitchFamily="18" charset="0"/>
                <a:cs typeface="Times New Roman" pitchFamily="18" charset="0"/>
                <a:hlinkClick r:id="rId7" tooltip="Applied Science Associates"/>
              </a:rPr>
              <a:t>Applied Science Associates </a:t>
            </a:r>
            <a:r>
              <a:rPr lang="en-US" sz="1200" dirty="0">
                <a:latin typeface="Times New Roman" pitchFamily="18" charset="0"/>
                <a:cs typeface="Times New Roman" pitchFamily="18" charset="0"/>
              </a:rPr>
              <a:t>(ASA), </a:t>
            </a:r>
            <a:r>
              <a:rPr lang="en-US" sz="1200" dirty="0">
                <a:latin typeface="Times New Roman" pitchFamily="18" charset="0"/>
                <a:cs typeface="Times New Roman" pitchFamily="18" charset="0"/>
                <a:hlinkClick r:id="rId8" tooltip="Charlton Galvarino"/>
              </a:rPr>
              <a:t>Charlton </a:t>
            </a:r>
            <a:r>
              <a:rPr lang="en-US" sz="1200" dirty="0" err="1">
                <a:latin typeface="Times New Roman" pitchFamily="18" charset="0"/>
                <a:cs typeface="Times New Roman" pitchFamily="18" charset="0"/>
                <a:hlinkClick r:id="rId8" tooltip="Charlton Galvarino"/>
              </a:rPr>
              <a:t>Galvarino</a:t>
            </a:r>
            <a:r>
              <a:rPr lang="en-US" sz="1200" dirty="0">
                <a:latin typeface="Times New Roman" pitchFamily="18" charset="0"/>
                <a:cs typeface="Times New Roman" pitchFamily="18" charset="0"/>
              </a:rPr>
              <a:t>, and </a:t>
            </a:r>
            <a:r>
              <a:rPr lang="en-US" sz="1200" dirty="0" err="1">
                <a:latin typeface="Times New Roman" pitchFamily="18" charset="0"/>
                <a:cs typeface="Times New Roman" pitchFamily="18" charset="0"/>
                <a:hlinkClick r:id="rId9" tooltip="PeopleGIS"/>
              </a:rPr>
              <a:t>PeopleGIS</a:t>
            </a:r>
            <a:r>
              <a:rPr lang="en-US" sz="1200" dirty="0">
                <a:latin typeface="Times New Roman" pitchFamily="18" charset="0"/>
                <a:cs typeface="Times New Roman" pitchFamily="18" charset="0"/>
              </a:rPr>
              <a:t>. </a:t>
            </a:r>
          </a:p>
        </p:txBody>
      </p:sp>
      <p:sp>
        <p:nvSpPr>
          <p:cNvPr id="2" name="TextBox 1"/>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10"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56" y="2468767"/>
            <a:ext cx="4828601" cy="381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p:cNvSpPr>
            <a:spLocks noGrp="1"/>
          </p:cNvSpPr>
          <p:nvPr>
            <p:ph type="title"/>
          </p:nvPr>
        </p:nvSpPr>
        <p:spPr>
          <a:xfrm>
            <a:off x="0" y="457200"/>
            <a:ext cx="10058400" cy="615553"/>
          </a:xfrm>
        </p:spPr>
        <p:txBody>
          <a:bodyPr lIns="685800" tIns="0" rIns="685800" bIns="0">
            <a:spAutoFit/>
          </a:bodyPr>
          <a:lstStyle/>
          <a:p>
            <a:pPr algn="l"/>
            <a:r>
              <a:rPr lang="en-US" sz="4000" kern="1200" dirty="0" smtClean="0">
                <a:solidFill>
                  <a:schemeClr val="tx1"/>
                </a:solidFill>
                <a:latin typeface="Calibri"/>
                <a:ea typeface="+mn-ea"/>
                <a:cs typeface="Times New Roman"/>
              </a:rPr>
              <a:t>Measuring Length or Area</a:t>
            </a:r>
            <a:endParaRPr lang="en-US" dirty="0"/>
          </a:p>
        </p:txBody>
      </p:sp>
      <p:sp>
        <p:nvSpPr>
          <p:cNvPr id="11" name="TextBox 10"/>
          <p:cNvSpPr txBox="1"/>
          <p:nvPr/>
        </p:nvSpPr>
        <p:spPr>
          <a:xfrm>
            <a:off x="5943600" y="1143001"/>
            <a:ext cx="4114800" cy="6001643"/>
          </a:xfrm>
          <a:prstGeom prst="rect">
            <a:avLst/>
          </a:prstGeom>
          <a:noFill/>
        </p:spPr>
        <p:txBody>
          <a:bodyPr wrap="square" lIns="0" tIns="0" rIns="685800" bIns="0" rtlCol="0">
            <a:spAutoFit/>
          </a:bodyPr>
          <a:lstStyle/>
          <a:p>
            <a:pPr>
              <a:spcAft>
                <a:spcPts val="1600"/>
              </a:spcAft>
            </a:pPr>
            <a:r>
              <a:rPr lang="en-US" sz="1400" dirty="0" smtClean="0">
                <a:latin typeface="Times New Roman" pitchFamily="18" charset="0"/>
                <a:cs typeface="Times New Roman" pitchFamily="18" charset="0"/>
              </a:rPr>
              <a:t>1. Click the “Measure” menu. The default is to measure length in meters and area in square meters. To change the unit of measurement,</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move </a:t>
            </a:r>
            <a:r>
              <a:rPr lang="en-US" sz="1400" dirty="0">
                <a:latin typeface="Times New Roman" pitchFamily="18" charset="0"/>
                <a:cs typeface="Times New Roman" pitchFamily="18" charset="0"/>
              </a:rPr>
              <a:t>the </a:t>
            </a:r>
            <a:r>
              <a:rPr lang="en-US" sz="1400" dirty="0" smtClean="0">
                <a:latin typeface="Times New Roman" pitchFamily="18" charset="0"/>
                <a:cs typeface="Times New Roman" pitchFamily="18" charset="0"/>
              </a:rPr>
              <a:t>mouse </a:t>
            </a:r>
            <a:r>
              <a:rPr lang="en-US" sz="1400" dirty="0">
                <a:latin typeface="Times New Roman" pitchFamily="18" charset="0"/>
                <a:cs typeface="Times New Roman" pitchFamily="18" charset="0"/>
              </a:rPr>
              <a:t>cursor </a:t>
            </a: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over “Units” </a:t>
            </a:r>
            <a:r>
              <a:rPr lang="en-US" sz="1400" dirty="0">
                <a:latin typeface="Times New Roman" pitchFamily="18" charset="0"/>
                <a:cs typeface="Times New Roman" pitchFamily="18" charset="0"/>
              </a:rPr>
              <a:t>to view a </a:t>
            </a: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menu of measurement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units options </a:t>
            </a:r>
            <a:r>
              <a:rPr lang="en-US" sz="1400" dirty="0">
                <a:latin typeface="Times New Roman" pitchFamily="18" charset="0"/>
                <a:cs typeface="Times New Roman" pitchFamily="18" charset="0"/>
              </a:rPr>
              <a:t>and </a:t>
            </a:r>
            <a:r>
              <a:rPr lang="en-US" sz="1400" dirty="0" smtClean="0">
                <a:latin typeface="Times New Roman" pitchFamily="18" charset="0"/>
                <a:cs typeface="Times New Roman" pitchFamily="18" charset="0"/>
              </a:rPr>
              <a:t>click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one </a:t>
            </a:r>
            <a:r>
              <a:rPr lang="en-US" sz="1400" dirty="0">
                <a:latin typeface="Times New Roman" pitchFamily="18" charset="0"/>
                <a:cs typeface="Times New Roman" pitchFamily="18" charset="0"/>
              </a:rPr>
              <a:t>of </a:t>
            </a:r>
            <a:r>
              <a:rPr lang="en-US" sz="1400" dirty="0" smtClean="0">
                <a:latin typeface="Times New Roman" pitchFamily="18" charset="0"/>
                <a:cs typeface="Times New Roman" pitchFamily="18" charset="0"/>
              </a:rPr>
              <a:t>the </a:t>
            </a:r>
            <a:r>
              <a:rPr lang="en-US" sz="1400" dirty="0">
                <a:latin typeface="Times New Roman" pitchFamily="18" charset="0"/>
                <a:cs typeface="Times New Roman" pitchFamily="18" charset="0"/>
              </a:rPr>
              <a:t>listed </a:t>
            </a:r>
            <a:r>
              <a:rPr lang="en-US" sz="1400" dirty="0" smtClean="0">
                <a:latin typeface="Times New Roman" pitchFamily="18" charset="0"/>
                <a:cs typeface="Times New Roman" pitchFamily="18" charset="0"/>
              </a:rPr>
              <a:t>units.</a:t>
            </a:r>
          </a:p>
          <a:p>
            <a:pPr>
              <a:spcAft>
                <a:spcPts val="1600"/>
              </a:spcAft>
            </a:pPr>
            <a:r>
              <a:rPr lang="en-US" sz="1400" dirty="0" smtClean="0">
                <a:latin typeface="Times New Roman" pitchFamily="18" charset="0"/>
                <a:cs typeface="Times New Roman" pitchFamily="18" charset="0"/>
              </a:rPr>
              <a:t>2. In the “Measure” menu, click “By length” to measure the length of a line, click on the map to draw vertices of the line, and double-click to finish drawing the line. Click “By area” to measure the area of a polygon, click on the map to draw vertices of the polygon, and double-click to finish drawing the polygon.</a:t>
            </a:r>
            <a:endParaRPr lang="en-US" sz="1400" dirty="0" smtClean="0">
              <a:latin typeface="Times New Roman" pitchFamily="18" charset="0"/>
              <a:cs typeface="Times New Roman" pitchFamily="18" charset="0"/>
              <a:sym typeface="Wingdings" pitchFamily="2" charset="2"/>
            </a:endParaRPr>
          </a:p>
          <a:p>
            <a:pPr>
              <a:spcAft>
                <a:spcPts val="1600"/>
              </a:spcAft>
            </a:pPr>
            <a:r>
              <a:rPr lang="en-US" sz="1400" dirty="0" smtClean="0">
                <a:latin typeface="Times New Roman" pitchFamily="18" charset="0"/>
                <a:cs typeface="Times New Roman" pitchFamily="18" charset="0"/>
                <a:sym typeface="Wingdings" pitchFamily="2" charset="2"/>
              </a:rPr>
              <a:t>3. The results of the measurement will appear in the box next to the “Measure” menu. If measuring by length, the length of each line segment will be written on each segment on the map and the total length will be written in the results box.</a:t>
            </a:r>
            <a:endParaRPr lang="en-US" sz="1400" dirty="0" smtClean="0">
              <a:latin typeface="Times New Roman" pitchFamily="18" charset="0"/>
              <a:cs typeface="Times New Roman" pitchFamily="18" charset="0"/>
            </a:endParaRPr>
          </a:p>
          <a:p>
            <a:pPr>
              <a:spcAft>
                <a:spcPts val="1600"/>
              </a:spcAft>
            </a:pPr>
            <a:r>
              <a:rPr lang="en-US" sz="1400" dirty="0" smtClean="0">
                <a:latin typeface="Times New Roman" pitchFamily="18" charset="0"/>
                <a:cs typeface="Times New Roman" pitchFamily="18" charset="0"/>
                <a:sym typeface="Wingdings" pitchFamily="2" charset="2"/>
              </a:rPr>
              <a:t>4. Click the “Clear measurement” tool </a:t>
            </a:r>
            <a:r>
              <a:rPr lang="en-US" sz="1400" dirty="0" smtClean="0">
                <a:latin typeface="Times New Roman" pitchFamily="18" charset="0"/>
                <a:cs typeface="Times New Roman" pitchFamily="18" charset="0"/>
              </a:rPr>
              <a:t>to clear the measured line or polygon from the map and to clear the distance or area from the measurement results box.</a:t>
            </a:r>
          </a:p>
        </p:txBody>
      </p:sp>
      <p:cxnSp>
        <p:nvCxnSpPr>
          <p:cNvPr id="29" name="Straight Arrow Connector 28" descr="Arrow pointing to the &quot;Measure&quot; button"/>
          <p:cNvCxnSpPr>
            <a:endCxn id="21" idx="7"/>
          </p:cNvCxnSpPr>
          <p:nvPr/>
        </p:nvCxnSpPr>
        <p:spPr>
          <a:xfrm flipH="1">
            <a:off x="859280" y="1257908"/>
            <a:ext cx="5070020" cy="485399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Oval 20" descr="Circle around the &quot;Measure&quot; button"/>
          <p:cNvSpPr/>
          <p:nvPr/>
        </p:nvSpPr>
        <p:spPr>
          <a:xfrm>
            <a:off x="687572" y="6082444"/>
            <a:ext cx="201168" cy="20116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9" name="Picture 3" descr="&quot;Units&quot; menu of measurement units options in the &quot;Measure&quot; menu"/>
          <p:cNvPicPr>
            <a:picLocks noChangeAspect="1" noChangeArrowheads="1"/>
          </p:cNvPicPr>
          <p:nvPr/>
        </p:nvPicPr>
        <p:blipFill>
          <a:blip r:embed="rId4" cstate="print"/>
          <a:srcRect/>
          <a:stretch>
            <a:fillRect/>
          </a:stretch>
        </p:blipFill>
        <p:spPr bwMode="auto">
          <a:xfrm>
            <a:off x="7772400" y="1828800"/>
            <a:ext cx="1600200" cy="1127894"/>
          </a:xfrm>
          <a:prstGeom prst="rect">
            <a:avLst/>
          </a:prstGeom>
          <a:noFill/>
          <a:ln>
            <a:solidFill>
              <a:schemeClr val="bg1">
                <a:lumMod val="85000"/>
              </a:schemeClr>
            </a:solidFill>
          </a:ln>
        </p:spPr>
      </p:pic>
      <p:cxnSp>
        <p:nvCxnSpPr>
          <p:cNvPr id="27" name="Straight Arrow Connector 26" descr="Arrow pointing to the line drawn on the map"/>
          <p:cNvCxnSpPr/>
          <p:nvPr/>
        </p:nvCxnSpPr>
        <p:spPr>
          <a:xfrm flipH="1">
            <a:off x="5101208" y="3166119"/>
            <a:ext cx="828092" cy="648073"/>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the measurement results in the box next to the &quot;Measure&quot; menu"/>
          <p:cNvCxnSpPr/>
          <p:nvPr/>
        </p:nvCxnSpPr>
        <p:spPr>
          <a:xfrm flipH="1">
            <a:off x="1320788" y="4873752"/>
            <a:ext cx="4608512" cy="128070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descr="Arrow pointing to the &quot;Clear measurement&quot; tool"/>
          <p:cNvCxnSpPr/>
          <p:nvPr/>
        </p:nvCxnSpPr>
        <p:spPr>
          <a:xfrm flipH="1" flipV="1">
            <a:off x="1644824" y="6183028"/>
            <a:ext cx="4284476" cy="18744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10256" y="7167427"/>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5"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32" y="1736710"/>
            <a:ext cx="3981053" cy="3753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Bookmarking/Sharing a Map</a:t>
            </a:r>
            <a:endParaRPr lang="en-US" dirty="0"/>
          </a:p>
        </p:txBody>
      </p:sp>
      <p:sp>
        <p:nvSpPr>
          <p:cNvPr id="20" name="TextBox 19"/>
          <p:cNvSpPr txBox="1"/>
          <p:nvPr/>
        </p:nvSpPr>
        <p:spPr>
          <a:xfrm>
            <a:off x="5029200" y="1143001"/>
            <a:ext cx="5029200" cy="5947782"/>
          </a:xfrm>
          <a:prstGeom prst="rect">
            <a:avLst/>
          </a:prstGeom>
          <a:noFill/>
        </p:spPr>
        <p:txBody>
          <a:bodyPr wrap="square" lIns="0" tIns="0" rIns="685800" bIns="0" rtlCol="0">
            <a:spAutoFit/>
          </a:bodyPr>
          <a:lstStyle/>
          <a:p>
            <a:pPr>
              <a:spcAft>
                <a:spcPts val="1000"/>
              </a:spcAft>
            </a:pPr>
            <a:r>
              <a:rPr lang="en-US" sz="1400" dirty="0" smtClean="0">
                <a:latin typeface="Times New Roman" pitchFamily="18" charset="0"/>
                <a:cs typeface="Times New Roman" pitchFamily="18" charset="0"/>
              </a:rPr>
              <a:t>1. To </a:t>
            </a:r>
            <a:r>
              <a:rPr lang="en-US" sz="1400" dirty="0" smtClean="0">
                <a:latin typeface="Times New Roman" pitchFamily="18" charset="0"/>
                <a:cs typeface="Times New Roman" pitchFamily="18" charset="0"/>
                <a:sym typeface="Wingdings" pitchFamily="2" charset="2"/>
              </a:rPr>
              <a:t>create a bookmark </a:t>
            </a:r>
            <a:r>
              <a:rPr lang="en-US" sz="1400" dirty="0" smtClean="0">
                <a:latin typeface="Times New Roman" pitchFamily="18" charset="0"/>
                <a:cs typeface="Times New Roman" pitchFamily="18" charset="0"/>
              </a:rPr>
              <a:t>to launch the application with the current map settings (e.g., data layers, extent, etc.) enabled,</a:t>
            </a:r>
            <a:r>
              <a:rPr lang="en-US" sz="1400" dirty="0" smtClean="0">
                <a:latin typeface="Times New Roman" pitchFamily="18" charset="0"/>
                <a:cs typeface="Times New Roman" pitchFamily="18" charset="0"/>
                <a:sym typeface="Wingdings" pitchFamily="2" charset="2"/>
              </a:rPr>
              <a:t> click the “Permalink” tool.</a:t>
            </a:r>
          </a:p>
          <a:p>
            <a:pPr>
              <a:spcAft>
                <a:spcPts val="1000"/>
              </a:spcAft>
            </a:pPr>
            <a:r>
              <a:rPr lang="en-US" sz="1400" dirty="0" smtClean="0">
                <a:latin typeface="Times New Roman" pitchFamily="18" charset="0"/>
                <a:cs typeface="Times New Roman" pitchFamily="18" charset="0"/>
              </a:rPr>
              <a:t>2. Right-click the blue “permalink” and see the options. Options for sharing or saving vary among browsers. In Firefox “Copy Link Location” will copy the URL to the clipboard. “Bookmark This Link” will create a Firefox bookmark. In Internet Explorer “Copy shortcut” will copy the URL to the clipboard. “Add to favorites” will create an Internet Explorer favorite. In Google Chrome “Copy link address” will copy the URL to the clipboard. “Open link in new window” will open the map in a new browser window. You can then click the bookmark icon (     ) in the address bar to save the permalink map as a bookmark. In Safari “Copy Link” will copy the URL to the clipboard. “Add Link to Bookmarks” will create a Safari bookmark.</a:t>
            </a:r>
          </a:p>
          <a:p>
            <a:pPr>
              <a:spcAft>
                <a:spcPts val="1000"/>
              </a:spcAft>
            </a:pPr>
            <a:r>
              <a:rPr lang="en-US" sz="1400" dirty="0" smtClean="0">
                <a:latin typeface="Times New Roman" pitchFamily="18" charset="0"/>
                <a:cs typeface="Times New Roman" pitchFamily="18" charset="0"/>
              </a:rPr>
              <a:t> This URL may be saved as a bookmark in the web browser or shared with others in an email to launch the current map (includes the checked active data layers, along with their custom symbology and opacity settings, the map extent, the basemap, and the map units, but not external data layers). </a:t>
            </a:r>
          </a:p>
          <a:p>
            <a:pPr>
              <a:spcAft>
                <a:spcPts val="1000"/>
              </a:spcAft>
            </a:pPr>
            <a:r>
              <a:rPr lang="en-US" sz="1400" b="1" dirty="0" smtClean="0">
                <a:latin typeface="Times New Roman" pitchFamily="18" charset="0"/>
                <a:cs typeface="Times New Roman" pitchFamily="18" charset="0"/>
                <a:sym typeface="Wingdings" pitchFamily="2" charset="2"/>
              </a:rPr>
              <a:t>Please note: </a:t>
            </a:r>
            <a:r>
              <a:rPr lang="en-US" sz="1400" dirty="0" smtClean="0">
                <a:latin typeface="Times New Roman" pitchFamily="18" charset="0"/>
                <a:cs typeface="Times New Roman" pitchFamily="18" charset="0"/>
                <a:sym typeface="Wingdings" pitchFamily="2" charset="2"/>
              </a:rPr>
              <a:t>Some software programs, such as Microsoft Outlook, limit the number of characters allowed in a URL. If the permalink URL exceeds the maximum allowed length, the link will not open automatically when clicked. Copy and paste the URL into a web browser to open it.</a:t>
            </a:r>
          </a:p>
        </p:txBody>
      </p:sp>
      <p:cxnSp>
        <p:nvCxnSpPr>
          <p:cNvPr id="29" name="Straight Arrow Connector 28" descr="Arrow pointing to the &quot;Permalink&quot; tool"/>
          <p:cNvCxnSpPr>
            <a:endCxn id="23" idx="7"/>
          </p:cNvCxnSpPr>
          <p:nvPr/>
        </p:nvCxnSpPr>
        <p:spPr>
          <a:xfrm flipH="1">
            <a:off x="4259313" y="1257908"/>
            <a:ext cx="769887" cy="47880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Oval 22" descr="Circle around the &quot;Permalink&quot; tool"/>
          <p:cNvSpPr/>
          <p:nvPr/>
        </p:nvSpPr>
        <p:spPr>
          <a:xfrm>
            <a:off x="4105656" y="1709928"/>
            <a:ext cx="180020" cy="18288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descr="Arrow pointing to the menu of options that are visible after right-clicking the blue permalink"/>
          <p:cNvCxnSpPr/>
          <p:nvPr/>
        </p:nvCxnSpPr>
        <p:spPr>
          <a:xfrm flipH="1">
            <a:off x="1536812" y="1941984"/>
            <a:ext cx="3492388" cy="167131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Google Chrome bookmark icon"/>
          <p:cNvPicPr>
            <a:picLocks noChangeAspect="1" noChangeArrowheads="1"/>
          </p:cNvPicPr>
          <p:nvPr/>
        </p:nvPicPr>
        <p:blipFill>
          <a:blip r:embed="rId4" cstate="print"/>
          <a:srcRect/>
          <a:stretch>
            <a:fillRect/>
          </a:stretch>
        </p:blipFill>
        <p:spPr bwMode="auto">
          <a:xfrm>
            <a:off x="7818120" y="3858768"/>
            <a:ext cx="228600" cy="200025"/>
          </a:xfrm>
          <a:prstGeom prst="rect">
            <a:avLst/>
          </a:prstGeom>
          <a:noFill/>
          <a:ln w="9525">
            <a:noFill/>
            <a:miter lim="800000"/>
            <a:headEnd/>
            <a:tailEnd/>
          </a:ln>
        </p:spPr>
      </p:pic>
      <p:sp>
        <p:nvSpPr>
          <p:cNvPr id="9" name="TextBox 8"/>
          <p:cNvSpPr txBox="1"/>
          <p:nvPr/>
        </p:nvSpPr>
        <p:spPr>
          <a:xfrm>
            <a:off x="3048979" y="709709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5"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84" y="1437928"/>
            <a:ext cx="6258189" cy="504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Downloading</a:t>
            </a:r>
            <a:r>
              <a:rPr lang="en-US" sz="4000" b="0" i="0" kern="1200" spc="0" dirty="0" smtClean="0">
                <a:solidFill>
                  <a:schemeClr val="tx1"/>
                </a:solidFill>
                <a:latin typeface="Calibri"/>
                <a:ea typeface="+mn-ea"/>
                <a:cs typeface="Times New Roman"/>
              </a:rPr>
              <a:t> Data</a:t>
            </a:r>
            <a:endParaRPr lang="en-US" dirty="0"/>
          </a:p>
        </p:txBody>
      </p:sp>
      <p:sp>
        <p:nvSpPr>
          <p:cNvPr id="27" name="TextBox 26"/>
          <p:cNvSpPr txBox="1"/>
          <p:nvPr/>
        </p:nvSpPr>
        <p:spPr>
          <a:xfrm>
            <a:off x="6858000" y="1554480"/>
            <a:ext cx="3200400" cy="1497846"/>
          </a:xfrm>
          <a:prstGeom prst="rect">
            <a:avLst/>
          </a:prstGeom>
          <a:noFill/>
        </p:spPr>
        <p:txBody>
          <a:bodyPr wrap="square" lIns="0" tIns="0" rIns="685800" bIns="0" rtlCol="0">
            <a:spAutoFit/>
          </a:bodyPr>
          <a:lstStyle/>
          <a:p>
            <a:pPr>
              <a:spcAft>
                <a:spcPts val="1600"/>
              </a:spcAft>
            </a:pPr>
            <a:r>
              <a:rPr lang="en-US" sz="1400" dirty="0" smtClean="0">
                <a:latin typeface="Times New Roman" pitchFamily="18" charset="0"/>
                <a:cs typeface="Times New Roman" pitchFamily="18" charset="0"/>
              </a:rPr>
              <a:t>1. Click the “Data export wizard” tool.</a:t>
            </a:r>
          </a:p>
          <a:p>
            <a:pPr>
              <a:spcAft>
                <a:spcPts val="1600"/>
              </a:spcAft>
            </a:pPr>
            <a:r>
              <a:rPr lang="en-US" sz="1400" dirty="0" smtClean="0">
                <a:latin typeface="Times New Roman" pitchFamily="18" charset="0"/>
                <a:cs typeface="Times New Roman" pitchFamily="18" charset="0"/>
              </a:rPr>
              <a:t>2. The data export wizard will appear in a pop-up window. Read the welcome paragraph and click “Next” to continue.</a:t>
            </a:r>
          </a:p>
        </p:txBody>
      </p:sp>
      <p:cxnSp>
        <p:nvCxnSpPr>
          <p:cNvPr id="49" name="Straight Arrow Connector 48" descr="Arrow pointing to the &quot;Data export wizard&quot; tool"/>
          <p:cNvCxnSpPr>
            <a:endCxn id="21" idx="6"/>
          </p:cNvCxnSpPr>
          <p:nvPr/>
        </p:nvCxnSpPr>
        <p:spPr>
          <a:xfrm flipH="1" flipV="1">
            <a:off x="6328204" y="1539677"/>
            <a:ext cx="717220" cy="186283"/>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Oval 20" descr="Circle around the &quot;Data export wizard&quot; tool"/>
          <p:cNvSpPr/>
          <p:nvPr/>
        </p:nvSpPr>
        <p:spPr>
          <a:xfrm>
            <a:off x="6145324" y="1448237"/>
            <a:ext cx="182880" cy="18288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descr="Arrow pointing to &quot;Next&quot; in the &quot;Data export wizard&quot; pop-up window"/>
          <p:cNvCxnSpPr>
            <a:stCxn id="27" idx="1"/>
          </p:cNvCxnSpPr>
          <p:nvPr/>
        </p:nvCxnSpPr>
        <p:spPr>
          <a:xfrm flipH="1">
            <a:off x="4381128" y="2303403"/>
            <a:ext cx="2476872" cy="2914945"/>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58" y="1725960"/>
            <a:ext cx="3961742" cy="310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3"/>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Downloading</a:t>
            </a:r>
            <a:r>
              <a:rPr lang="en-US" sz="4000" b="0" i="0" kern="1200" spc="0" dirty="0" smtClean="0">
                <a:solidFill>
                  <a:schemeClr val="tx1"/>
                </a:solidFill>
                <a:latin typeface="Calibri"/>
                <a:ea typeface="+mn-ea"/>
                <a:cs typeface="Times New Roman"/>
              </a:rPr>
              <a:t> Data (continued)</a:t>
            </a:r>
            <a:endParaRPr lang="en-US" dirty="0"/>
          </a:p>
        </p:txBody>
      </p:sp>
      <p:sp>
        <p:nvSpPr>
          <p:cNvPr id="27" name="TextBox 26"/>
          <p:cNvSpPr txBox="1"/>
          <p:nvPr/>
        </p:nvSpPr>
        <p:spPr>
          <a:xfrm>
            <a:off x="4572000" y="1143000"/>
            <a:ext cx="5486400" cy="5932393"/>
          </a:xfrm>
          <a:prstGeom prst="rect">
            <a:avLst/>
          </a:prstGeom>
          <a:noFill/>
        </p:spPr>
        <p:txBody>
          <a:bodyPr wrap="square" lIns="0" tIns="0" rIns="685800" bIns="0" rtlCol="0">
            <a:spAutoFit/>
          </a:bodyPr>
          <a:lstStyle/>
          <a:p>
            <a:pPr>
              <a:spcAft>
                <a:spcPts val="1200"/>
              </a:spcAft>
            </a:pPr>
            <a:r>
              <a:rPr lang="en-US" sz="1400" dirty="0" smtClean="0">
                <a:latin typeface="Times New Roman" pitchFamily="18" charset="0"/>
                <a:cs typeface="Times New Roman" pitchFamily="18" charset="0"/>
              </a:rPr>
              <a:t>3. By default, the checked data layers in the “Active Data Layers” window will appear in the “Selected data layers” table. External data layers cannot be exported. Individual data layers can be removed from this list by clicking the data layer name in the “Data layers of interest” table, right-clicking, and selecting “Remove layer(s).” To remove more than one data layer, hold the Shift or Ctrl key on your keyboard to highlight multiple rows, right-click, and select “Remove layer(s).” To remove all data layers, click “Remove all.” Additional data layers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not present on the current map can be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added by using the “Select additional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data layers” drop-down menu. Click a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data layer name to add it to the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“Selected data layers” table. To export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all the data layers in a folder, right-click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a folder name and select “Add folder.” Only folders at the bottom of the folder hierarchy may be added.</a:t>
            </a:r>
          </a:p>
          <a:p>
            <a:pPr>
              <a:spcAft>
                <a:spcPts val="1200"/>
              </a:spcAft>
            </a:pPr>
            <a:r>
              <a:rPr lang="en-US" sz="1400" dirty="0" smtClean="0">
                <a:latin typeface="Times New Roman" pitchFamily="18" charset="0"/>
                <a:cs typeface="Times New Roman" pitchFamily="18" charset="0"/>
              </a:rPr>
              <a:t>4. If you want to export data that are within or overlap the current map window extent, click “Next.” If you want to change the area of interest, click “Advanced - Change area of interest.” If changing the area of interest, select the units you would like to use (i.e., Massachusetts State Plane meters, decimal degrees, or degrees, minutes, and seconds). Then enter the minimum X, minimum Y, maximum X, and maximum Y coordinates you want to use to define your area of interest. If you prefer to go back to the original extent instead, select the “Import active map’s bounding box” button to import the current map extent. Click “Next” to continue.</a:t>
            </a:r>
            <a:endParaRPr lang="en-US" sz="1400" dirty="0" smtClean="0">
              <a:solidFill>
                <a:srgbClr val="FF0000"/>
              </a:solidFill>
              <a:latin typeface="Times New Roman" pitchFamily="18" charset="0"/>
              <a:cs typeface="Times New Roman" pitchFamily="18" charset="0"/>
              <a:sym typeface="Wingdings" pitchFamily="2" charset="2"/>
            </a:endParaRPr>
          </a:p>
        </p:txBody>
      </p:sp>
      <p:cxnSp>
        <p:nvCxnSpPr>
          <p:cNvPr id="49" name="Straight Arrow Connector 48" descr="Arrow pointing to the &quot;Selected data layers&quot; table"/>
          <p:cNvCxnSpPr/>
          <p:nvPr/>
        </p:nvCxnSpPr>
        <p:spPr>
          <a:xfrm flipH="1">
            <a:off x="1752836" y="1257908"/>
            <a:ext cx="2808312" cy="144016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pointing to the arrow icon to click to view the &quot;Select additional data layers&quot; menu"/>
          <p:cNvCxnSpPr/>
          <p:nvPr/>
        </p:nvCxnSpPr>
        <p:spPr>
          <a:xfrm flipH="1" flipV="1">
            <a:off x="3913076" y="2806080"/>
            <a:ext cx="648072" cy="61206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172" name="Picture 4" descr="&quot;Select additional data layers&quot; menu"/>
          <p:cNvPicPr>
            <a:picLocks noChangeAspect="1" noChangeArrowheads="1"/>
          </p:cNvPicPr>
          <p:nvPr/>
        </p:nvPicPr>
        <p:blipFill>
          <a:blip r:embed="rId3" cstate="print"/>
          <a:srcRect/>
          <a:stretch>
            <a:fillRect/>
          </a:stretch>
        </p:blipFill>
        <p:spPr bwMode="auto">
          <a:xfrm>
            <a:off x="7434072" y="2880360"/>
            <a:ext cx="1938528" cy="1432825"/>
          </a:xfrm>
          <a:prstGeom prst="rect">
            <a:avLst/>
          </a:prstGeom>
          <a:noFill/>
          <a:ln>
            <a:solidFill>
              <a:schemeClr val="bg1">
                <a:lumMod val="85000"/>
              </a:schemeClr>
            </a:solidFill>
          </a:ln>
        </p:spPr>
      </p:pic>
      <p:cxnSp>
        <p:nvCxnSpPr>
          <p:cNvPr id="26" name="Straight Arrow Connector 25" descr="Arrow pointing to the arrow icon to click to view the &quot;Advanced - Change area of interest&quot; menu"/>
          <p:cNvCxnSpPr/>
          <p:nvPr/>
        </p:nvCxnSpPr>
        <p:spPr>
          <a:xfrm flipH="1" flipV="1">
            <a:off x="996752" y="4210236"/>
            <a:ext cx="3564396" cy="82809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173" name="Picture 5" descr="&quot;Advanced - Change area of interest&quot; menu "/>
          <p:cNvPicPr>
            <a:picLocks noChangeAspect="1" noChangeArrowheads="1"/>
          </p:cNvPicPr>
          <p:nvPr/>
        </p:nvPicPr>
        <p:blipFill>
          <a:blip r:embed="rId4" cstate="print"/>
          <a:srcRect/>
          <a:stretch>
            <a:fillRect/>
          </a:stretch>
        </p:blipFill>
        <p:spPr bwMode="auto">
          <a:xfrm>
            <a:off x="685800" y="5486400"/>
            <a:ext cx="3657600" cy="835696"/>
          </a:xfrm>
          <a:prstGeom prst="rect">
            <a:avLst/>
          </a:prstGeom>
          <a:noFill/>
          <a:ln>
            <a:noFill/>
          </a:ln>
        </p:spPr>
      </p:pic>
      <p:cxnSp>
        <p:nvCxnSpPr>
          <p:cNvPr id="33" name="Straight Arrow Connector 32" descr="Arrow pointing to the expanded &quot;Advanced - Change area of interest&quot; menu"/>
          <p:cNvCxnSpPr/>
          <p:nvPr/>
        </p:nvCxnSpPr>
        <p:spPr>
          <a:xfrm flipH="1">
            <a:off x="2760948" y="5038328"/>
            <a:ext cx="1800200" cy="54006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8980" y="707539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5"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Downloading</a:t>
            </a:r>
            <a:r>
              <a:rPr lang="en-US" sz="4000" b="0" i="0" kern="1200" spc="0" dirty="0" smtClean="0">
                <a:solidFill>
                  <a:schemeClr val="tx1"/>
                </a:solidFill>
                <a:latin typeface="Calibri"/>
                <a:ea typeface="+mn-ea"/>
                <a:cs typeface="Times New Roman"/>
              </a:rPr>
              <a:t> Data (continued)</a:t>
            </a:r>
            <a:endParaRPr lang="en-US" dirty="0"/>
          </a:p>
        </p:txBody>
      </p:sp>
      <p:sp>
        <p:nvSpPr>
          <p:cNvPr id="11" name="TextBox 10"/>
          <p:cNvSpPr txBox="1"/>
          <p:nvPr/>
        </p:nvSpPr>
        <p:spPr>
          <a:xfrm>
            <a:off x="7086600" y="1600200"/>
            <a:ext cx="2971800" cy="3662541"/>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5. The “Query results” table lists the data layers for export and the number of features found for each data layer within your area of interest. A green check mark indicates that the data layer is okay to export. A red “X” indicates that the data layer will not download because zero features or greater than the maximum number of features allowed for download were found within your area of interest, or the file size of the raster data layer for your area of interest is too large. Click “Next” to proceed.</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44" y="1637681"/>
            <a:ext cx="5170730" cy="406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Downloading</a:t>
            </a:r>
            <a:r>
              <a:rPr lang="en-US" sz="4000" b="0" i="0" kern="1200" spc="0" dirty="0" smtClean="0">
                <a:solidFill>
                  <a:schemeClr val="tx1"/>
                </a:solidFill>
                <a:latin typeface="Calibri"/>
                <a:ea typeface="+mn-ea"/>
                <a:cs typeface="Times New Roman"/>
              </a:rPr>
              <a:t> Data (continued)</a:t>
            </a:r>
            <a:endParaRPr lang="en-US" dirty="0"/>
          </a:p>
        </p:txBody>
      </p:sp>
      <p:pic>
        <p:nvPicPr>
          <p:cNvPr id="9218" name="Picture 2" descr="Pop-up window of step 4 of the &quot;Data export wizard&quot;"/>
          <p:cNvPicPr>
            <a:picLocks noChangeAspect="1" noChangeArrowheads="1"/>
          </p:cNvPicPr>
          <p:nvPr/>
        </p:nvPicPr>
        <p:blipFill>
          <a:blip r:embed="rId2" cstate="print"/>
          <a:srcRect/>
          <a:stretch>
            <a:fillRect/>
          </a:stretch>
        </p:blipFill>
        <p:spPr bwMode="auto">
          <a:xfrm>
            <a:off x="685800" y="1600201"/>
            <a:ext cx="5257800" cy="4125235"/>
          </a:xfrm>
          <a:prstGeom prst="rect">
            <a:avLst/>
          </a:prstGeom>
          <a:noFill/>
        </p:spPr>
      </p:pic>
      <p:sp>
        <p:nvSpPr>
          <p:cNvPr id="11" name="TextBox 10"/>
          <p:cNvSpPr txBox="1"/>
          <p:nvPr/>
        </p:nvSpPr>
        <p:spPr>
          <a:xfrm>
            <a:off x="6080760" y="1371601"/>
            <a:ext cx="3977640" cy="5716950"/>
          </a:xfrm>
          <a:prstGeom prst="rect">
            <a:avLst/>
          </a:prstGeom>
          <a:noFill/>
        </p:spPr>
        <p:txBody>
          <a:bodyPr wrap="square" lIns="0" tIns="0" rIns="685800" bIns="0" rtlCol="0">
            <a:spAutoFit/>
          </a:bodyPr>
          <a:lstStyle/>
          <a:p>
            <a:pPr>
              <a:spcAft>
                <a:spcPts val="300"/>
              </a:spcAft>
            </a:pPr>
            <a:r>
              <a:rPr lang="en-US" sz="1400" dirty="0" smtClean="0">
                <a:latin typeface="Times New Roman" pitchFamily="18" charset="0"/>
                <a:cs typeface="Times New Roman" pitchFamily="18" charset="0"/>
              </a:rPr>
              <a:t>6. Select your preferred data output. The default format is shapefile (.shp) for vector data. Also available is Google Earth file (.kml). For raster data, the GeoTIFF radio button will be selected by default since this is the only raster format available at this time.</a:t>
            </a:r>
          </a:p>
          <a:p>
            <a:pPr>
              <a:spcAft>
                <a:spcPts val="300"/>
              </a:spcAft>
            </a:pPr>
            <a:r>
              <a:rPr lang="en-US" sz="1400" dirty="0" smtClean="0">
                <a:latin typeface="Times New Roman" pitchFamily="18" charset="0"/>
                <a:cs typeface="Times New Roman" pitchFamily="18" charset="0"/>
              </a:rPr>
              <a:t>7. If downloading the vector data as shapefiles, select the output coordinate system for the data you are going to export. The default system is NAD83/Massachusetts State Plane Coordinate System, Mainland Zone, meters - EPSG:26986. Currently, rasters can only be downloaded in NAD83/Massachusetts State Plane Coordinate System, Mainland Zone, meters - EPSG:26986. </a:t>
            </a:r>
          </a:p>
          <a:p>
            <a:pPr>
              <a:spcAft>
                <a:spcPts val="300"/>
              </a:spcAft>
            </a:pPr>
            <a:r>
              <a:rPr lang="en-US" sz="1400" dirty="0" smtClean="0">
                <a:latin typeface="Times New Roman" pitchFamily="18" charset="0"/>
                <a:cs typeface="Times New Roman" pitchFamily="18" charset="0"/>
              </a:rPr>
              <a:t>8. The exported data and associated files (e.g., HTML metadata file, XML metadata file, symbology file, etc.) will be downloaded in a ZIP file. Enter a file name (with no spaces) for the ZIP file to download. </a:t>
            </a:r>
          </a:p>
          <a:p>
            <a:pPr>
              <a:spcAft>
                <a:spcPts val="300"/>
              </a:spcAft>
            </a:pPr>
            <a:r>
              <a:rPr lang="en-US" sz="1400" dirty="0" smtClean="0">
                <a:latin typeface="Times New Roman" pitchFamily="18" charset="0"/>
                <a:cs typeface="Times New Roman" pitchFamily="18" charset="0"/>
              </a:rPr>
              <a:t>9. Click “Finish.” A pop-up window will appear. Click the blue “here” and follow your browser instructions for saving the file. Close the pop-up window once you have saved the exported data.</a:t>
            </a:r>
          </a:p>
        </p:txBody>
      </p:sp>
      <p:cxnSp>
        <p:nvCxnSpPr>
          <p:cNvPr id="9" name="Straight Arrow Connector 8" descr="Arrow pointing to &quot;Vector data output options&quot;"/>
          <p:cNvCxnSpPr/>
          <p:nvPr/>
        </p:nvCxnSpPr>
        <p:spPr>
          <a:xfrm flipH="1">
            <a:off x="2040868" y="1509936"/>
            <a:ext cx="4032448" cy="79208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descr="Arrow pointing to &quot;Raster data output options&quot;"/>
          <p:cNvCxnSpPr/>
          <p:nvPr/>
        </p:nvCxnSpPr>
        <p:spPr>
          <a:xfrm flipH="1">
            <a:off x="2076872" y="1509936"/>
            <a:ext cx="3996444" cy="133214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quot;Output coordinate system&quot;"/>
          <p:cNvCxnSpPr/>
          <p:nvPr/>
        </p:nvCxnSpPr>
        <p:spPr>
          <a:xfrm flipH="1">
            <a:off x="2040868" y="2806080"/>
            <a:ext cx="4032448" cy="57606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to the box with a name entered for the ZIP file to download"/>
          <p:cNvCxnSpPr/>
          <p:nvPr/>
        </p:nvCxnSpPr>
        <p:spPr>
          <a:xfrm flipH="1" flipV="1">
            <a:off x="2436912" y="4606280"/>
            <a:ext cx="3636404" cy="36004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descr="Arrow pointing to &quot;Finish&quot;"/>
          <p:cNvCxnSpPr/>
          <p:nvPr/>
        </p:nvCxnSpPr>
        <p:spPr>
          <a:xfrm flipH="1" flipV="1">
            <a:off x="5245224" y="5686400"/>
            <a:ext cx="828092" cy="39604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605" y="1143001"/>
            <a:ext cx="3116308" cy="307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Printing and Saving</a:t>
            </a:r>
            <a:r>
              <a:rPr lang="en-US" sz="4000" b="0" i="0" kern="1200" spc="0" dirty="0" smtClean="0">
                <a:solidFill>
                  <a:schemeClr val="tx1"/>
                </a:solidFill>
                <a:latin typeface="Calibri"/>
                <a:ea typeface="+mn-ea"/>
                <a:cs typeface="Times New Roman"/>
              </a:rPr>
              <a:t> a Map Image</a:t>
            </a:r>
            <a:endParaRPr lang="en-US" dirty="0"/>
          </a:p>
        </p:txBody>
      </p:sp>
      <p:sp>
        <p:nvSpPr>
          <p:cNvPr id="15" name="TextBox 14"/>
          <p:cNvSpPr txBox="1"/>
          <p:nvPr/>
        </p:nvSpPr>
        <p:spPr>
          <a:xfrm>
            <a:off x="4705164" y="1143001"/>
            <a:ext cx="5353236" cy="6227346"/>
          </a:xfrm>
          <a:prstGeom prst="rect">
            <a:avLst/>
          </a:prstGeom>
          <a:noFill/>
        </p:spPr>
        <p:txBody>
          <a:bodyPr wrap="square" lIns="0" tIns="0" rIns="685800" bIns="0" rtlCol="0">
            <a:spAutoFit/>
          </a:bodyPr>
          <a:lstStyle/>
          <a:p>
            <a:pPr>
              <a:spcAft>
                <a:spcPts val="800"/>
              </a:spcAft>
            </a:pPr>
            <a:r>
              <a:rPr lang="en-US" sz="1400" dirty="0" smtClean="0">
                <a:latin typeface="Times New Roman" pitchFamily="18" charset="0"/>
                <a:cs typeface="Times New Roman" pitchFamily="18" charset="0"/>
              </a:rPr>
              <a:t>1. Click the “Print or save your map and legend” button.</a:t>
            </a:r>
          </a:p>
          <a:p>
            <a:pPr lvl="0">
              <a:spcAft>
                <a:spcPts val="800"/>
              </a:spcAft>
            </a:pPr>
            <a:r>
              <a:rPr lang="en-US" sz="1400" dirty="0" smtClean="0">
                <a:latin typeface="Times New Roman" pitchFamily="18" charset="0"/>
                <a:cs typeface="Times New Roman" pitchFamily="18" charset="0"/>
              </a:rPr>
              <a:t>2. A pop-up window will appear. Enter a title for the map and click “OK.” </a:t>
            </a:r>
            <a:r>
              <a:rPr lang="en-US" sz="1400" u="sng" dirty="0" smtClean="0">
                <a:latin typeface="Times New Roman" pitchFamily="18" charset="0"/>
                <a:cs typeface="Times New Roman" pitchFamily="18" charset="0"/>
              </a:rPr>
              <a:t>Please note that due to licensing issues, basemaps and external data layers will not be shown on the map image. </a:t>
            </a:r>
            <a:r>
              <a:rPr lang="en-US" sz="1400" dirty="0" smtClean="0">
                <a:latin typeface="Times New Roman" pitchFamily="18" charset="0"/>
                <a:cs typeface="Times New Roman" pitchFamily="18" charset="0"/>
              </a:rPr>
              <a:t>If you would like to print or save a map with the basemap or external data layers, use the print option in your browser or capture a screenshot of the map.</a:t>
            </a:r>
          </a:p>
          <a:p>
            <a:pPr lvl="0">
              <a:spcAft>
                <a:spcPts val="800"/>
              </a:spcAft>
            </a:pPr>
            <a:r>
              <a:rPr lang="en-US" sz="1400" dirty="0" smtClean="0">
                <a:latin typeface="Times New Roman" pitchFamily="18" charset="0"/>
                <a:cs typeface="Times New Roman" pitchFamily="18" charset="0"/>
              </a:rPr>
              <a:t>3. Your map will be assembled and a new pop-up window will appear. Click the blue “here” to open a new window containing your map and legend as separate images. You can then either right-click each image and save them locally or use the browser print option to print the entire map.</a:t>
            </a:r>
          </a:p>
          <a:p>
            <a:pPr>
              <a:spcAft>
                <a:spcPts val="800"/>
              </a:spcAft>
            </a:pPr>
            <a:r>
              <a:rPr lang="en-US" sz="1400" b="1" dirty="0" smtClean="0">
                <a:latin typeface="Times New Roman" pitchFamily="18" charset="0"/>
                <a:cs typeface="Times New Roman" pitchFamily="18" charset="0"/>
              </a:rPr>
              <a:t>Please note: </a:t>
            </a:r>
            <a:r>
              <a:rPr lang="en-US" sz="1400" dirty="0" smtClean="0">
                <a:latin typeface="Times New Roman" pitchFamily="18" charset="0"/>
                <a:cs typeface="Times New Roman" pitchFamily="18" charset="0"/>
              </a:rPr>
              <a:t>If you would to print or save a map with the basemap or external data layers, you may use the print option in your browser or capture a screenshot of the map. Printing from the browser is possible using the “File” menu and “Print” option. Use “Print Preview” to see the expected result. Choosing landscape orientation and setting the scale so that the map and legend fit on the printed page will work best. The three windows to the right of the map may be adjusted in size to, for example, make the legend area larger.</a:t>
            </a:r>
          </a:p>
          <a:p>
            <a:pPr>
              <a:spcAft>
                <a:spcPts val="800"/>
              </a:spcAft>
            </a:pPr>
            <a:r>
              <a:rPr lang="en-US" sz="1400" dirty="0" smtClean="0">
                <a:latin typeface="Times New Roman" pitchFamily="18" charset="0"/>
                <a:cs typeface="Times New Roman" pitchFamily="18" charset="0"/>
              </a:rPr>
              <a:t>To insert an image of the map into other documents, capture a screenshot of the map. Press and hold Alt then press Print Screen (or PrtScn) on your keyboard to copy an image of your computer’s active window display to your clipboard. This image can be pasted into another software program, such as Microsoft Word.</a:t>
            </a:r>
            <a:endParaRPr lang="en-US" sz="1400" dirty="0">
              <a:latin typeface="Times New Roman" pitchFamily="18" charset="0"/>
              <a:cs typeface="Times New Roman" pitchFamily="18" charset="0"/>
            </a:endParaRPr>
          </a:p>
        </p:txBody>
      </p:sp>
      <p:cxnSp>
        <p:nvCxnSpPr>
          <p:cNvPr id="11" name="Straight Arrow Connector 10" descr="Arrow pointing to the &quot;Print or save your map and legend&quot; button"/>
          <p:cNvCxnSpPr>
            <a:endCxn id="10" idx="6"/>
          </p:cNvCxnSpPr>
          <p:nvPr/>
        </p:nvCxnSpPr>
        <p:spPr>
          <a:xfrm flipH="1">
            <a:off x="3635564" y="1175612"/>
            <a:ext cx="535500" cy="6797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Oval 9" descr="Circle around the &quot;Print or save your map and legend&quot; button"/>
          <p:cNvSpPr/>
          <p:nvPr/>
        </p:nvSpPr>
        <p:spPr>
          <a:xfrm>
            <a:off x="3470972" y="1161288"/>
            <a:ext cx="164592" cy="164592"/>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descr="Arrow pointing to &quot;Print/Save&quot; pop-up window. A title has been entered for the map."/>
          <p:cNvCxnSpPr/>
          <p:nvPr/>
        </p:nvCxnSpPr>
        <p:spPr>
          <a:xfrm flipH="1">
            <a:off x="2040868" y="1581944"/>
            <a:ext cx="2664296" cy="126014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descr="Arrow pointing to the new browser window containing the map and legend as separate images"/>
          <p:cNvCxnSpPr/>
          <p:nvPr/>
        </p:nvCxnSpPr>
        <p:spPr>
          <a:xfrm flipH="1">
            <a:off x="3805064" y="2734072"/>
            <a:ext cx="900100" cy="165618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p:cNvPicPr/>
          <p:nvPr/>
        </p:nvPicPr>
        <p:blipFill>
          <a:blip r:embed="rId4"/>
          <a:stretch>
            <a:fillRect/>
          </a:stretch>
        </p:blipFill>
        <p:spPr>
          <a:xfrm>
            <a:off x="170713" y="4386735"/>
            <a:ext cx="4426439" cy="2559805"/>
          </a:xfrm>
          <a:prstGeom prst="rect">
            <a:avLst/>
          </a:prstGeom>
        </p:spPr>
      </p:pic>
      <p:sp>
        <p:nvSpPr>
          <p:cNvPr id="3" name="TextBox 2"/>
          <p:cNvSpPr txBox="1"/>
          <p:nvPr/>
        </p:nvSpPr>
        <p:spPr>
          <a:xfrm>
            <a:off x="-612456" y="5722984"/>
            <a:ext cx="4669548" cy="215444"/>
          </a:xfrm>
          <a:prstGeom prst="rect">
            <a:avLst/>
          </a:prstGeom>
          <a:noFill/>
        </p:spPr>
        <p:txBody>
          <a:bodyPr wrap="none" lIns="685800" tIns="0" rIns="0" bIns="0" rtlCol="0">
            <a:spAutoFit/>
          </a:bodyPr>
          <a:lstStyle/>
          <a:p>
            <a:r>
              <a:rPr lang="en-US" sz="1400" dirty="0" smtClean="0">
                <a:latin typeface="Times New Roman" pitchFamily="18" charset="0"/>
                <a:cs typeface="Times New Roman" pitchFamily="18" charset="0"/>
              </a:rPr>
              <a:t>but when printed, the external </a:t>
            </a:r>
            <a:r>
              <a:rPr lang="en-US" sz="1400" dirty="0" err="1" smtClean="0">
                <a:latin typeface="Times New Roman" pitchFamily="18" charset="0"/>
                <a:cs typeface="Times New Roman" pitchFamily="18" charset="0"/>
              </a:rPr>
              <a:t>basemap</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will not appear</a:t>
            </a:r>
          </a:p>
        </p:txBody>
      </p:sp>
      <p:sp>
        <p:nvSpPr>
          <p:cNvPr id="16" name="TextBox 15"/>
          <p:cNvSpPr txBox="1"/>
          <p:nvPr/>
        </p:nvSpPr>
        <p:spPr>
          <a:xfrm>
            <a:off x="456692" y="3922204"/>
            <a:ext cx="3279744" cy="215444"/>
          </a:xfrm>
          <a:prstGeom prst="rect">
            <a:avLst/>
          </a:prstGeom>
          <a:noFill/>
        </p:spPr>
        <p:txBody>
          <a:bodyPr wrap="none" lIns="685800" tIns="0" rIns="0" bIns="0" rtlCol="0">
            <a:spAutoFit/>
          </a:bodyPr>
          <a:lstStyle/>
          <a:p>
            <a:r>
              <a:rPr lang="en-US" sz="1400" dirty="0" smtClean="0">
                <a:latin typeface="Times New Roman" pitchFamily="18" charset="0"/>
                <a:cs typeface="Times New Roman" pitchFamily="18" charset="0"/>
              </a:rPr>
              <a:t>An external </a:t>
            </a:r>
            <a:r>
              <a:rPr lang="en-US" sz="1400" dirty="0" err="1" smtClean="0">
                <a:latin typeface="Times New Roman" pitchFamily="18" charset="0"/>
                <a:cs typeface="Times New Roman" pitchFamily="18" charset="0"/>
              </a:rPr>
              <a:t>basemap</a:t>
            </a:r>
            <a:r>
              <a:rPr lang="en-US" sz="1400" dirty="0" smtClean="0">
                <a:latin typeface="Times New Roman" pitchFamily="18" charset="0"/>
                <a:cs typeface="Times New Roman" pitchFamily="18" charset="0"/>
              </a:rPr>
              <a:t> is seen online,</a:t>
            </a:r>
          </a:p>
        </p:txBody>
      </p:sp>
      <p:sp>
        <p:nvSpPr>
          <p:cNvPr id="17" name="TextBox 16"/>
          <p:cNvSpPr txBox="1"/>
          <p:nvPr/>
        </p:nvSpPr>
        <p:spPr>
          <a:xfrm>
            <a:off x="2889335" y="7239719"/>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5"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Editing Data</a:t>
            </a:r>
            <a:endParaRPr lang="en-US" dirty="0"/>
          </a:p>
        </p:txBody>
      </p:sp>
      <p:sp>
        <p:nvSpPr>
          <p:cNvPr id="15" name="TextBox 14"/>
          <p:cNvSpPr txBox="1"/>
          <p:nvPr/>
        </p:nvSpPr>
        <p:spPr>
          <a:xfrm>
            <a:off x="0" y="1143001"/>
            <a:ext cx="10058400" cy="6286336"/>
          </a:xfrm>
          <a:prstGeom prst="rect">
            <a:avLst/>
          </a:prstGeom>
          <a:noFill/>
        </p:spPr>
        <p:txBody>
          <a:bodyPr wrap="square" lIns="685800" tIns="0" rIns="685800" bIns="0" rtlCol="0">
            <a:spAutoFit/>
          </a:bodyPr>
          <a:lstStyle/>
          <a:p>
            <a:pPr>
              <a:spcAft>
                <a:spcPts val="300"/>
              </a:spcAft>
            </a:pPr>
            <a:r>
              <a:rPr lang="en-US" sz="1400" dirty="0" smtClean="0">
                <a:latin typeface="Times New Roman" pitchFamily="18" charset="0"/>
                <a:cs typeface="Times New Roman" pitchFamily="18" charset="0"/>
              </a:rPr>
              <a:t>Some versions of MuniMapper allow points, lines, and polygons to be edited live. That version is something that needs to be arranged for, and will ask for a username and password to verify permission to perform edits.</a:t>
            </a:r>
          </a:p>
          <a:p>
            <a:r>
              <a:rPr lang="en-US" sz="1400" b="1" dirty="0" smtClean="0">
                <a:latin typeface="Times New Roman" pitchFamily="18" charset="0"/>
                <a:cs typeface="Times New Roman" pitchFamily="18" charset="0"/>
              </a:rPr>
              <a:t>Drawing New Features</a:t>
            </a:r>
          </a:p>
          <a:p>
            <a:r>
              <a:rPr lang="en-US" sz="1400" dirty="0" smtClean="0">
                <a:latin typeface="Times New Roman" pitchFamily="18" charset="0"/>
                <a:cs typeface="Times New Roman" pitchFamily="18" charset="0"/>
              </a:rPr>
              <a:t>1. Click the “Draw New Feature” tool to view a menu of data layers that may be edited.</a:t>
            </a:r>
          </a:p>
          <a:p>
            <a:r>
              <a:rPr lang="en-US" sz="1400" dirty="0" smtClean="0">
                <a:latin typeface="Times New Roman" pitchFamily="18" charset="0"/>
                <a:cs typeface="Times New Roman" pitchFamily="18" charset="0"/>
              </a:rPr>
              <a:t>2. Select one of the listed data layers to which to add a feature (there may be one or more data layer choices). </a:t>
            </a:r>
          </a:p>
          <a:p>
            <a:r>
              <a:rPr lang="en-US" sz="1400" dirty="0" smtClean="0">
                <a:latin typeface="Times New Roman" pitchFamily="18" charset="0"/>
                <a:cs typeface="Times New Roman" pitchFamily="18" charset="0"/>
              </a:rPr>
              <a:t>3. Click on the map to start drawing the feature.</a:t>
            </a:r>
          </a:p>
          <a:p>
            <a:r>
              <a:rPr lang="en-US" sz="1400" dirty="0" smtClean="0">
                <a:latin typeface="Times New Roman" pitchFamily="18" charset="0"/>
                <a:cs typeface="Times New Roman" pitchFamily="18" charset="0"/>
              </a:rPr>
              <a:t>4. In some applications snapping to features and splitting (of lines) may be enabled. In that case, a prompt will ask you to draw a box to indicate the snapping area.</a:t>
            </a:r>
          </a:p>
          <a:p>
            <a:r>
              <a:rPr lang="en-US" sz="1400" dirty="0" smtClean="0">
                <a:latin typeface="Times New Roman" pitchFamily="18" charset="0"/>
                <a:cs typeface="Times New Roman" pitchFamily="18" charset="0"/>
              </a:rPr>
              <a:t>5. If drawing a point feature, click once on the map to draw the new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feature. If drawing a line or polygon feature, click more than once on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the map to mark out the vertices of your line or polygon and double-</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click to finish drawing. Once you have finished drawing your new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feature, the attribute editing window (titled WFSTFeatureEditing) will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appear. </a:t>
            </a:r>
          </a:p>
          <a:p>
            <a:r>
              <a:rPr lang="en-US" sz="1400" dirty="0" smtClean="0">
                <a:latin typeface="Times New Roman" pitchFamily="18" charset="0"/>
                <a:cs typeface="Times New Roman" pitchFamily="18" charset="0"/>
              </a:rPr>
              <a:t>6. If snapping or splitting is available, it is configured specifically for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each application. Consult the more detailed instructions provided. As a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general note, snapping can happen to more than one data layer, including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the data layer being edited. Snapping will occur even if the data layer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being snapped to is not drawn on the map. Snapping will occur to both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lines and vertices. However, features that are selected by this drawn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rectangle are used in their entirety. Currently it is possible to split only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lines with lines. When approaching a data layer feature to which it is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possible to snap you will sense a bit of “stickiness”—the vertex will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seem to jump slightly to match up to the line or vertex.</a:t>
            </a:r>
          </a:p>
          <a:p>
            <a:r>
              <a:rPr lang="en-US" sz="1400" dirty="0" smtClean="0">
                <a:latin typeface="Times New Roman" pitchFamily="18" charset="0"/>
                <a:cs typeface="Times New Roman" pitchFamily="18" charset="0"/>
              </a:rPr>
              <a:t>7. Enter values for the attribute fields. Click the “Save” button in the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lower right of the attribute editing window when done. If you wish to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cancel adding a feature, click the “Cancel” button in the lower right of the attribute editing window.</a:t>
            </a:r>
          </a:p>
          <a:p>
            <a:r>
              <a:rPr lang="en-US" sz="1400" dirty="0" smtClean="0">
                <a:latin typeface="Times New Roman" pitchFamily="18" charset="0"/>
                <a:cs typeface="Times New Roman" pitchFamily="18" charset="0"/>
              </a:rPr>
              <a:t>8. The new feature will immediately appear on the map.</a:t>
            </a:r>
            <a:endParaRPr lang="en-US" sz="1400" dirty="0">
              <a:latin typeface="Times New Roman" pitchFamily="18" charset="0"/>
              <a:cs typeface="Times New Roman" pitchFamily="18" charset="0"/>
            </a:endParaRPr>
          </a:p>
        </p:txBody>
      </p:sp>
      <p:pic>
        <p:nvPicPr>
          <p:cNvPr id="11266" name="Picture 2" descr="MORIS application with a new feature drawn on the map and the attribute editing window visible"/>
          <p:cNvPicPr>
            <a:picLocks noChangeAspect="1" noChangeArrowheads="1"/>
          </p:cNvPicPr>
          <p:nvPr/>
        </p:nvPicPr>
        <p:blipFill>
          <a:blip r:embed="rId3" cstate="print"/>
          <a:srcRect l="10630" r="27811"/>
          <a:stretch>
            <a:fillRect/>
          </a:stretch>
        </p:blipFill>
        <p:spPr bwMode="auto">
          <a:xfrm>
            <a:off x="5961888" y="2670048"/>
            <a:ext cx="3411329" cy="4069080"/>
          </a:xfrm>
          <a:prstGeom prst="rect">
            <a:avLst/>
          </a:prstGeom>
          <a:noFill/>
          <a:ln>
            <a:solidFill>
              <a:schemeClr val="bg1">
                <a:lumMod val="85000"/>
              </a:schemeClr>
            </a:solidFill>
          </a:ln>
        </p:spPr>
      </p:pic>
      <p:sp>
        <p:nvSpPr>
          <p:cNvPr id="6" name="TextBox 5"/>
          <p:cNvSpPr txBox="1"/>
          <p:nvPr/>
        </p:nvSpPr>
        <p:spPr>
          <a:xfrm>
            <a:off x="3048980" y="723573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Editing Data (continued)</a:t>
            </a:r>
            <a:endParaRPr lang="en-US" dirty="0"/>
          </a:p>
        </p:txBody>
      </p:sp>
      <p:sp>
        <p:nvSpPr>
          <p:cNvPr id="15" name="TextBox 14"/>
          <p:cNvSpPr txBox="1"/>
          <p:nvPr/>
        </p:nvSpPr>
        <p:spPr>
          <a:xfrm>
            <a:off x="0" y="1143000"/>
            <a:ext cx="10058400" cy="5832366"/>
          </a:xfrm>
          <a:prstGeom prst="rect">
            <a:avLst/>
          </a:prstGeom>
          <a:noFill/>
        </p:spPr>
        <p:txBody>
          <a:bodyPr wrap="square" lIns="685800" tIns="0" rIns="685800" bIns="0" rtlCol="0">
            <a:spAutoFit/>
          </a:bodyPr>
          <a:lstStyle/>
          <a:p>
            <a:pPr lvl="0" indent="-342900"/>
            <a:r>
              <a:rPr lang="en-US" sz="1400" b="1" dirty="0" smtClean="0">
                <a:latin typeface="Times New Roman" pitchFamily="18" charset="0"/>
                <a:cs typeface="Times New Roman" pitchFamily="18" charset="0"/>
              </a:rPr>
              <a:t>Editing Existing Features</a:t>
            </a:r>
          </a:p>
          <a:p>
            <a:pPr lvl="0" indent="-342900"/>
            <a:r>
              <a:rPr lang="en-US" sz="1400" dirty="0" smtClean="0">
                <a:latin typeface="Times New Roman" pitchFamily="18" charset="0"/>
                <a:cs typeface="Times New Roman" pitchFamily="18" charset="0"/>
              </a:rPr>
              <a:t>1. Click the “Edit Existing Feature” tool to view a menu of data layers that may be edited.</a:t>
            </a:r>
          </a:p>
          <a:p>
            <a:pPr lvl="0" indent="-342900"/>
            <a:r>
              <a:rPr lang="en-US" sz="1400" dirty="0" smtClean="0">
                <a:latin typeface="Times New Roman" pitchFamily="18" charset="0"/>
                <a:cs typeface="Times New Roman" pitchFamily="18" charset="0"/>
              </a:rPr>
              <a:t>2. Select one of the listed data layers to edit from the menu (there may be one or more data layer choices).</a:t>
            </a:r>
          </a:p>
          <a:p>
            <a:pPr lvl="0" indent="-342900"/>
            <a:r>
              <a:rPr lang="en-US" sz="1400" dirty="0" smtClean="0">
                <a:latin typeface="Times New Roman" pitchFamily="18" charset="0"/>
                <a:cs typeface="Times New Roman" pitchFamily="18" charset="0"/>
              </a:rPr>
              <a:t>3. Draw a box on the map to select a feature to edit. Features within or overlapping that box will be selected. You may zoom in or out while features are selected.</a:t>
            </a:r>
          </a:p>
          <a:p>
            <a:pPr lvl="0" indent="-342900"/>
            <a:r>
              <a:rPr lang="en-US" sz="1400" dirty="0" smtClean="0">
                <a:latin typeface="Times New Roman" pitchFamily="18" charset="0"/>
                <a:cs typeface="Times New Roman" pitchFamily="18" charset="0"/>
              </a:rPr>
              <a:t>4. If more than one feature was selected, choose one feature within the attribute editing window. (Only one feature may be edited at a time.) The selected feature will turn blue and have orange vertices.</a:t>
            </a:r>
          </a:p>
          <a:p>
            <a:pPr lvl="0" indent="-342900"/>
            <a:r>
              <a:rPr lang="en-US" sz="1400" dirty="0" smtClean="0">
                <a:latin typeface="Times New Roman" pitchFamily="18" charset="0"/>
                <a:cs typeface="Times New Roman" pitchFamily="18" charset="0"/>
              </a:rPr>
              <a:t>5. You may move the feature, change its shape, or change its attributes. To move the feature, click on the vertex (orange dot) closest to the center of the feature and drag. You should see the blue feature with orange vertices move, while the original feature stays. If you decide to save, the original feature will disappear. To reshape the feature, click on a vertex (orange dot) and drag it. You will see the blue feature change shape. To add vertices, click on a vertex that is not on a corner and drag it slightly. A new vertex to both sides will be created.</a:t>
            </a:r>
          </a:p>
          <a:p>
            <a:pPr lvl="0" indent="-342900"/>
            <a:r>
              <a:rPr lang="en-US" sz="1400" dirty="0" smtClean="0">
                <a:latin typeface="Times New Roman" pitchFamily="18" charset="0"/>
                <a:cs typeface="Times New Roman" pitchFamily="18" charset="0"/>
              </a:rPr>
              <a:t>6. If drawing a point feature, after one click the attribute editing window (titled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WFSTFeatureEditing) will appear. If drawing a line or polygon feature, click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more than once on the map to mark out the vertices of your line or polygon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and double-click to finish drawing.</a:t>
            </a:r>
          </a:p>
          <a:p>
            <a:r>
              <a:rPr lang="en-US" sz="1400" dirty="0" smtClean="0">
                <a:latin typeface="Times New Roman" pitchFamily="18" charset="0"/>
                <a:cs typeface="Times New Roman" pitchFamily="18" charset="0"/>
              </a:rPr>
              <a:t>7. Change any values for the attribute fields. Click the “Save” button in the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lower right of the attribute editing window when done. If you wish to cancel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editing a feature, click the “Cancel” button in the lower right of the attribute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editing window.</a:t>
            </a:r>
          </a:p>
          <a:p>
            <a:r>
              <a:rPr lang="en-US" sz="1400" dirty="0" smtClean="0">
                <a:latin typeface="Times New Roman" pitchFamily="18" charset="0"/>
                <a:cs typeface="Times New Roman" pitchFamily="18" charset="0"/>
              </a:rPr>
              <a:t>8. The edited feature will immediately appear on the map.</a:t>
            </a:r>
          </a:p>
          <a:p>
            <a:pPr>
              <a:spcAft>
                <a:spcPts val="1800"/>
              </a:spcAft>
            </a:pPr>
            <a:r>
              <a:rPr lang="en-US" sz="1400" dirty="0" smtClean="0">
                <a:latin typeface="Times New Roman" pitchFamily="18" charset="0"/>
                <a:cs typeface="Times New Roman" pitchFamily="18" charset="0"/>
              </a:rPr>
              <a:t>The current editing attributes system is basic. Enhancements such as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mandatory fields, restricted fields and dropdown values are planned.</a:t>
            </a:r>
          </a:p>
          <a:p>
            <a:r>
              <a:rPr lang="en-US" sz="1400" b="1" dirty="0" smtClean="0">
                <a:latin typeface="Times New Roman" pitchFamily="18" charset="0"/>
                <a:cs typeface="Times New Roman" pitchFamily="18" charset="0"/>
              </a:rPr>
              <a:t>Comment Tool</a:t>
            </a:r>
          </a:p>
          <a:p>
            <a:r>
              <a:rPr lang="en-US" sz="1400" dirty="0" smtClean="0">
                <a:latin typeface="Times New Roman" pitchFamily="18" charset="0"/>
                <a:cs typeface="Times New Roman" pitchFamily="18" charset="0"/>
              </a:rPr>
              <a:t>There is a “Comment” tool option that allows a point to be entered into a data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layer with attributes. The points may only be entered, not edited.</a:t>
            </a:r>
          </a:p>
        </p:txBody>
      </p:sp>
      <p:pic>
        <p:nvPicPr>
          <p:cNvPr id="12290" name="Picture 2" descr="MORIS application with an edited feature drawn on the map and the attribute editing window visible"/>
          <p:cNvPicPr>
            <a:picLocks noChangeAspect="1" noChangeArrowheads="1"/>
          </p:cNvPicPr>
          <p:nvPr/>
        </p:nvPicPr>
        <p:blipFill>
          <a:blip r:embed="rId3" cstate="print"/>
          <a:srcRect l="10537" r="23613"/>
          <a:stretch>
            <a:fillRect/>
          </a:stretch>
        </p:blipFill>
        <p:spPr bwMode="auto">
          <a:xfrm>
            <a:off x="6355080" y="3566160"/>
            <a:ext cx="3017520" cy="3361664"/>
          </a:xfrm>
          <a:prstGeom prst="rect">
            <a:avLst/>
          </a:prstGeom>
          <a:noFill/>
          <a:ln>
            <a:solidFill>
              <a:schemeClr val="bg1">
                <a:lumMod val="85000"/>
              </a:schemeClr>
            </a:solidFill>
          </a:ln>
        </p:spPr>
      </p:pic>
      <p:sp>
        <p:nvSpPr>
          <p:cNvPr id="6" name="TextBox 5"/>
          <p:cNvSpPr txBox="1"/>
          <p:nvPr/>
        </p:nvSpPr>
        <p:spPr>
          <a:xfrm>
            <a:off x="3062214" y="7126560"/>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n-ea"/>
                <a:cs typeface="Times New Roman"/>
              </a:rPr>
              <a:t>Using MuniMapper on a Mac</a:t>
            </a:r>
            <a:endParaRPr lang="en-US" dirty="0"/>
          </a:p>
        </p:txBody>
      </p:sp>
      <p:sp>
        <p:nvSpPr>
          <p:cNvPr id="6" name="Subtitle 2"/>
          <p:cNvSpPr txBox="1">
            <a:spLocks/>
          </p:cNvSpPr>
          <p:nvPr/>
        </p:nvSpPr>
        <p:spPr>
          <a:xfrm>
            <a:off x="0" y="1371600"/>
            <a:ext cx="10058400" cy="3885679"/>
          </a:xfrm>
          <a:prstGeom prst="rect">
            <a:avLst/>
          </a:prstGeom>
        </p:spPr>
        <p:txBody>
          <a:bodyPr vert="horz" lIns="685800" tIns="0" rIns="685800" bIns="0" rtlCol="0">
            <a:spAutoFit/>
          </a:bodyPr>
          <a:lstStyle/>
          <a:p>
            <a:pPr lvl="0">
              <a:spcAft>
                <a:spcPts val="1700"/>
              </a:spcAft>
            </a:pPr>
            <a:r>
              <a:rPr lang="en-US" sz="1400" dirty="0" smtClean="0">
                <a:latin typeface="Times New Roman" pitchFamily="18" charset="0"/>
                <a:cs typeface="Times New Roman" pitchFamily="18" charset="0"/>
              </a:rPr>
              <a:t>This user guide was written using a Windows PC. Below are some tips for using MORIS on a Mac.</a:t>
            </a:r>
          </a:p>
          <a:p>
            <a:pPr>
              <a:spcAft>
                <a:spcPts val="1700"/>
              </a:spcAft>
            </a:pPr>
            <a:r>
              <a:rPr lang="en-US" sz="1400" b="1" dirty="0" smtClean="0">
                <a:latin typeface="Times New Roman" pitchFamily="18" charset="0"/>
                <a:cs typeface="Times New Roman" pitchFamily="18" charset="0"/>
              </a:rPr>
              <a:t>Right-Clicking</a:t>
            </a:r>
            <a:br>
              <a:rPr lang="en-US" sz="1400" b="1"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Some of the tools and menus are accessed by right-clicking (e.g., to zoom to the extent of a data layer, right-click the data layer name in the “Active Data Layers” window and select “Zoom to layer”). If your Mac mouse has one button, you may right-click by holding down the Control key and then clicking with the mouse.</a:t>
            </a:r>
          </a:p>
          <a:p>
            <a:pPr>
              <a:spcAft>
                <a:spcPts val="1700"/>
              </a:spcAft>
            </a:pPr>
            <a:r>
              <a:rPr lang="en-US" sz="1400" b="1" dirty="0" smtClean="0">
                <a:latin typeface="Times New Roman" pitchFamily="18" charset="0"/>
                <a:cs typeface="Times New Roman" pitchFamily="18" charset="0"/>
              </a:rPr>
              <a:t>Highlighting Multiple Rows</a:t>
            </a:r>
            <a:br>
              <a:rPr lang="en-US" sz="1400" b="1"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To highlight multiple rows, hold the Shift or Command key on your keyboard and then click the rows of interest. After identifying features, users may highlight multiple rows in the “Feature details” table in the “Identify results” pop-up window. Users may also remove more than one data layer from the “Selected data layers” table in the “Data export wizard” by highlighting multiple rows.</a:t>
            </a:r>
          </a:p>
          <a:p>
            <a:pPr>
              <a:spcAft>
                <a:spcPts val="1700"/>
              </a:spcAft>
            </a:pPr>
            <a:r>
              <a:rPr lang="en-US" sz="1400" b="1" dirty="0" smtClean="0">
                <a:latin typeface="Times New Roman" pitchFamily="18" charset="0"/>
                <a:cs typeface="Times New Roman" pitchFamily="18" charset="0"/>
              </a:rPr>
              <a:t>Saving a Map Image</a:t>
            </a: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To insert an image of the map into other documents, capture a screenshot of the map. Click Command-Shift-4 on your keyboard, then the space bar, then click a window to save an image file of the selected window on the desktop. Click Command-Control-Shift-4 on your keyboard, then the space bar, then click a window to copy an image of the selected window to your clipboard. This image can be pasted into another software program, such as Microsoft Word.</a:t>
            </a:r>
          </a:p>
        </p:txBody>
      </p:sp>
      <p:sp>
        <p:nvSpPr>
          <p:cNvPr id="4" name="TextBox 3"/>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0" y="457200"/>
            <a:ext cx="10058400" cy="615553"/>
          </a:xfrm>
        </p:spPr>
        <p:txBody>
          <a:bodyPr lIns="685800" tIns="0" rIns="685800" bIns="0">
            <a:spAutoFit/>
          </a:bodyPr>
          <a:lstStyle/>
          <a:p>
            <a:pPr algn="l" rtl="0" eaLnBrk="1" latinLnBrk="0" hangingPunct="1"/>
            <a:r>
              <a:rPr lang="en-US" sz="4000" kern="1200" dirty="0" smtClean="0">
                <a:solidFill>
                  <a:schemeClr val="tx1"/>
                </a:solidFill>
                <a:latin typeface="Calibri"/>
                <a:ea typeface="+mn-ea"/>
                <a:cs typeface="Times New Roman"/>
              </a:rPr>
              <a:t>Getting Started</a:t>
            </a:r>
            <a:endParaRPr lang="en-US" dirty="0" smtClean="0"/>
          </a:p>
        </p:txBody>
      </p:sp>
      <p:sp>
        <p:nvSpPr>
          <p:cNvPr id="18433" name="Rectangle 1"/>
          <p:cNvSpPr>
            <a:spLocks noChangeArrowheads="1"/>
          </p:cNvSpPr>
          <p:nvPr/>
        </p:nvSpPr>
        <p:spPr bwMode="auto">
          <a:xfrm>
            <a:off x="0" y="1466164"/>
            <a:ext cx="10058400" cy="215444"/>
          </a:xfrm>
          <a:prstGeom prst="rect">
            <a:avLst/>
          </a:prstGeom>
          <a:noFill/>
          <a:ln w="9525">
            <a:noFill/>
            <a:miter lim="800000"/>
            <a:headEnd/>
            <a:tailEnd/>
          </a:ln>
          <a:effectLst/>
        </p:spPr>
        <p:txBody>
          <a:bodyPr vert="horz" wrap="square" lIns="685800" tIns="0" rIns="685800" bIns="0" numCol="1" anchor="ctr" anchorCtr="0" compatLnSpc="1">
            <a:prstTxWarp prst="textNoShape">
              <a:avLst/>
            </a:prstTxWarp>
            <a:spAutoFit/>
          </a:bodyPr>
          <a:lstStyle/>
          <a:p>
            <a:pPr lvl="0" defTabSz="914400" fontAlgn="base">
              <a:spcBef>
                <a:spcPct val="0"/>
              </a:spcBef>
              <a:spcAft>
                <a:spcPct val="0"/>
              </a:spcAft>
            </a:pPr>
            <a:r>
              <a:rPr lang="en-US" sz="1400" dirty="0" smtClean="0">
                <a:latin typeface="Times New Roman" pitchFamily="18" charset="0"/>
                <a:ea typeface="Times New Roman" pitchFamily="18" charset="0"/>
                <a:cs typeface="Times New Roman" pitchFamily="18" charset="0"/>
              </a:rPr>
              <a:t>To start </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Muni</a:t>
            </a:r>
            <a:r>
              <a:rPr kumimoji="0" lang="en-US" sz="14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lang="en-US" sz="1400" dirty="0">
                <a:latin typeface="Times New Roman" pitchFamily="18" charset="0"/>
                <a:cs typeface="Times New Roman" pitchFamily="18" charset="0"/>
              </a:rPr>
              <a:t>Mapper</a:t>
            </a: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14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go to a specific town such as: </a:t>
            </a:r>
            <a:r>
              <a:rPr lang="en-US" sz="1400" u="sng" dirty="0" smtClean="0">
                <a:latin typeface="Times New Roman" pitchFamily="18" charset="0"/>
                <a:cs typeface="Times New Roman" pitchFamily="18" charset="0"/>
                <a:hlinkClick r:id="rId3"/>
              </a:rPr>
              <a:t>http://maps.massgis.state.ma.us/map_ol/great_barrington.php</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41" name="Rectangle 1"/>
          <p:cNvSpPr>
            <a:spLocks noChangeArrowheads="1"/>
          </p:cNvSpPr>
          <p:nvPr/>
        </p:nvSpPr>
        <p:spPr bwMode="auto">
          <a:xfrm>
            <a:off x="1892808" y="2025879"/>
            <a:ext cx="6227064" cy="430887"/>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lvl="0" defTabSz="914400" fontAlgn="base">
              <a:spcBef>
                <a:spcPct val="0"/>
              </a:spcBef>
              <a:spcAft>
                <a:spcPct val="0"/>
              </a:spcAft>
            </a:pPr>
            <a:r>
              <a:rPr lang="en-US" sz="1600" b="1" dirty="0" smtClean="0">
                <a:ea typeface="Times New Roman" pitchFamily="18" charset="0"/>
                <a:cs typeface="Times New Roman" pitchFamily="18" charset="0"/>
              </a:rPr>
              <a:t>Initial view of the Muni </a:t>
            </a:r>
            <a:r>
              <a:rPr lang="en-US" sz="1600" b="1" dirty="0">
                <a:latin typeface="Times New Roman" pitchFamily="18" charset="0"/>
                <a:cs typeface="Times New Roman" pitchFamily="18" charset="0"/>
              </a:rPr>
              <a:t>Mapper</a:t>
            </a:r>
            <a:r>
              <a:rPr lang="en-US" sz="1600" b="1" dirty="0" smtClean="0">
                <a:ea typeface="Times New Roman" pitchFamily="18" charset="0"/>
                <a:cs typeface="Times New Roman" pitchFamily="18" charset="0"/>
              </a:rPr>
              <a:t> application</a:t>
            </a:r>
          </a:p>
          <a:p>
            <a:pPr lvl="0">
              <a:spcBef>
                <a:spcPct val="0"/>
              </a:spcBef>
              <a:defRPr/>
            </a:pPr>
            <a:r>
              <a:rPr lang="en-US" sz="1200" i="1" dirty="0">
                <a:latin typeface="Times New Roman" pitchFamily="18" charset="0"/>
                <a:cs typeface="Times New Roman" pitchFamily="18" charset="0"/>
              </a:rPr>
              <a:t>Please note: Not all tools </a:t>
            </a:r>
            <a:r>
              <a:rPr lang="en-US" sz="1200" i="1" dirty="0" smtClean="0">
                <a:latin typeface="Times New Roman" pitchFamily="18" charset="0"/>
                <a:cs typeface="Times New Roman" pitchFamily="18" charset="0"/>
              </a:rPr>
              <a:t>and layers are </a:t>
            </a:r>
            <a:r>
              <a:rPr lang="en-US" sz="1200" i="1" dirty="0">
                <a:latin typeface="Times New Roman" pitchFamily="18" charset="0"/>
                <a:cs typeface="Times New Roman" pitchFamily="18" charset="0"/>
              </a:rPr>
              <a:t>available </a:t>
            </a:r>
            <a:r>
              <a:rPr lang="en-US" sz="1200" i="1" dirty="0" smtClean="0">
                <a:latin typeface="Times New Roman" pitchFamily="18" charset="0"/>
                <a:cs typeface="Times New Roman" pitchFamily="18" charset="0"/>
              </a:rPr>
              <a:t>for all municipalities.</a:t>
            </a:r>
            <a:endParaRPr lang="en-US" sz="1200" dirty="0">
              <a:cs typeface="Times New Roman" pitchFamily="18" charset="0"/>
            </a:endParaRPr>
          </a:p>
        </p:txBody>
      </p:sp>
      <p:sp>
        <p:nvSpPr>
          <p:cNvPr id="28" name="TextBox 27"/>
          <p:cNvSpPr txBox="1"/>
          <p:nvPr/>
        </p:nvSpPr>
        <p:spPr>
          <a:xfrm>
            <a:off x="-144766" y="3237838"/>
            <a:ext cx="1051560" cy="215444"/>
          </a:xfrm>
          <a:prstGeom prst="rect">
            <a:avLst/>
          </a:prstGeom>
          <a:noFill/>
        </p:spPr>
        <p:txBody>
          <a:bodyPr wrap="none" lIns="685800" tIns="0" rIns="0" bIns="0" rtlCol="0">
            <a:spAutoFit/>
          </a:bodyPr>
          <a:lstStyle/>
          <a:p>
            <a:r>
              <a:rPr lang="en-US" sz="1400" dirty="0" smtClean="0">
                <a:cs typeface="Times New Roman" pitchFamily="18" charset="0"/>
              </a:rPr>
              <a:t>Tools</a:t>
            </a:r>
            <a:endParaRPr lang="en-US" sz="1400" dirty="0">
              <a:cs typeface="Times New Roman" pitchFamily="18" charset="0"/>
            </a:endParaRPr>
          </a:p>
        </p:txBody>
      </p:sp>
      <p:cxnSp>
        <p:nvCxnSpPr>
          <p:cNvPr id="33" name="Straight Arrow Connector 32" descr="Arrow pointing to tools at the top of the browser window"/>
          <p:cNvCxnSpPr/>
          <p:nvPr/>
        </p:nvCxnSpPr>
        <p:spPr>
          <a:xfrm flipV="1">
            <a:off x="947425" y="3345560"/>
            <a:ext cx="422646" cy="29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13245" y="5110626"/>
            <a:ext cx="1408142" cy="215444"/>
          </a:xfrm>
          <a:prstGeom prst="rect">
            <a:avLst/>
          </a:prstGeom>
          <a:noFill/>
        </p:spPr>
        <p:txBody>
          <a:bodyPr wrap="none" lIns="685800" tIns="0" rIns="0" bIns="0" rtlCol="0">
            <a:spAutoFit/>
          </a:bodyPr>
          <a:lstStyle/>
          <a:p>
            <a:r>
              <a:rPr lang="en-US" sz="1400" dirty="0" smtClean="0">
                <a:cs typeface="Times New Roman" pitchFamily="18" charset="0"/>
              </a:rPr>
              <a:t>Map view</a:t>
            </a:r>
            <a:endParaRPr lang="en-US" sz="1400" dirty="0">
              <a:cs typeface="Times New Roman" pitchFamily="18" charset="0"/>
            </a:endParaRPr>
          </a:p>
        </p:txBody>
      </p:sp>
      <p:cxnSp>
        <p:nvCxnSpPr>
          <p:cNvPr id="75" name="Straight Arrow Connector 74" descr="Arrow pointing to map view"/>
          <p:cNvCxnSpPr/>
          <p:nvPr/>
        </p:nvCxnSpPr>
        <p:spPr>
          <a:xfrm>
            <a:off x="1294897" y="5218348"/>
            <a:ext cx="232942" cy="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19372" y="6694222"/>
            <a:ext cx="1051560" cy="215444"/>
          </a:xfrm>
          <a:prstGeom prst="rect">
            <a:avLst/>
          </a:prstGeom>
          <a:noFill/>
        </p:spPr>
        <p:txBody>
          <a:bodyPr wrap="none" lIns="685800" tIns="0" rIns="0" bIns="0" rtlCol="0">
            <a:spAutoFit/>
          </a:bodyPr>
          <a:lstStyle/>
          <a:p>
            <a:r>
              <a:rPr lang="en-US" sz="1400" dirty="0" smtClean="0">
                <a:cs typeface="Times New Roman" pitchFamily="18" charset="0"/>
              </a:rPr>
              <a:t>Tools</a:t>
            </a:r>
            <a:endParaRPr lang="en-US" sz="1400" dirty="0">
              <a:cs typeface="Times New Roman" pitchFamily="18" charset="0"/>
            </a:endParaRPr>
          </a:p>
        </p:txBody>
      </p:sp>
      <p:cxnSp>
        <p:nvCxnSpPr>
          <p:cNvPr id="17" name="Straight Arrow Connector 16" descr="Arrow pointing to tools at the bottom of the browser window"/>
          <p:cNvCxnSpPr/>
          <p:nvPr/>
        </p:nvCxnSpPr>
        <p:spPr>
          <a:xfrm>
            <a:off x="947425" y="6801944"/>
            <a:ext cx="463943" cy="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57758" y="3344958"/>
            <a:ext cx="1371600" cy="646331"/>
          </a:xfrm>
          <a:prstGeom prst="rect">
            <a:avLst/>
          </a:prstGeom>
          <a:noFill/>
        </p:spPr>
        <p:txBody>
          <a:bodyPr wrap="square" lIns="0" tIns="0" rIns="685800" bIns="0" rtlCol="0">
            <a:spAutoFit/>
          </a:bodyPr>
          <a:lstStyle/>
          <a:p>
            <a:r>
              <a:rPr lang="en-US" sz="1400" dirty="0" smtClean="0">
                <a:cs typeface="Times New Roman" pitchFamily="18" charset="0"/>
              </a:rPr>
              <a:t>Available Data layers</a:t>
            </a:r>
          </a:p>
        </p:txBody>
      </p:sp>
      <p:cxnSp>
        <p:nvCxnSpPr>
          <p:cNvPr id="49" name="Straight Arrow Connector 48" descr="Arrow pointing to &quot;Available Data Layers&quot; window"/>
          <p:cNvCxnSpPr/>
          <p:nvPr/>
        </p:nvCxnSpPr>
        <p:spPr>
          <a:xfrm flipH="1" flipV="1">
            <a:off x="8508115" y="3775208"/>
            <a:ext cx="316632" cy="2033"/>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878180" y="4391126"/>
            <a:ext cx="1371600" cy="646331"/>
          </a:xfrm>
          <a:prstGeom prst="rect">
            <a:avLst/>
          </a:prstGeom>
          <a:noFill/>
        </p:spPr>
        <p:txBody>
          <a:bodyPr wrap="square" lIns="0" tIns="0" rIns="685800" bIns="0" rtlCol="0">
            <a:spAutoFit/>
          </a:bodyPr>
          <a:lstStyle/>
          <a:p>
            <a:r>
              <a:rPr lang="en-US" sz="1400" dirty="0" smtClean="0">
                <a:cs typeface="Times New Roman" pitchFamily="18" charset="0"/>
              </a:rPr>
              <a:t>Active Data layers</a:t>
            </a:r>
          </a:p>
        </p:txBody>
      </p:sp>
      <p:cxnSp>
        <p:nvCxnSpPr>
          <p:cNvPr id="64" name="Straight Arrow Connector 63" descr="Arrow pointing to &quot;Active Data Layers&quot; window"/>
          <p:cNvCxnSpPr/>
          <p:nvPr/>
        </p:nvCxnSpPr>
        <p:spPr>
          <a:xfrm flipH="1" flipV="1">
            <a:off x="8508115" y="4714292"/>
            <a:ext cx="316632" cy="1"/>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842176" y="5650976"/>
            <a:ext cx="1371600" cy="215444"/>
          </a:xfrm>
          <a:prstGeom prst="rect">
            <a:avLst/>
          </a:prstGeom>
          <a:noFill/>
        </p:spPr>
        <p:txBody>
          <a:bodyPr wrap="square" lIns="0" tIns="0" rIns="685800" bIns="0" rtlCol="0">
            <a:spAutoFit/>
          </a:bodyPr>
          <a:lstStyle/>
          <a:p>
            <a:r>
              <a:rPr lang="en-US" sz="1400" dirty="0" smtClean="0">
                <a:cs typeface="Times New Roman" pitchFamily="18" charset="0"/>
              </a:rPr>
              <a:t>Legend</a:t>
            </a:r>
          </a:p>
        </p:txBody>
      </p:sp>
      <p:cxnSp>
        <p:nvCxnSpPr>
          <p:cNvPr id="45" name="Straight Arrow Connector 44" descr="Arrow pointing to &quot;Legend&quot; window"/>
          <p:cNvCxnSpPr/>
          <p:nvPr/>
        </p:nvCxnSpPr>
        <p:spPr>
          <a:xfrm flipH="1" flipV="1">
            <a:off x="8480163" y="5756284"/>
            <a:ext cx="280628" cy="241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541368" y="7054552"/>
            <a:ext cx="578685" cy="215444"/>
          </a:xfrm>
          <a:prstGeom prst="rect">
            <a:avLst/>
          </a:prstGeom>
          <a:noFill/>
        </p:spPr>
        <p:txBody>
          <a:bodyPr wrap="none" lIns="0" tIns="0" rIns="0" bIns="0" rtlCol="0">
            <a:spAutoFit/>
          </a:bodyPr>
          <a:lstStyle/>
          <a:p>
            <a:r>
              <a:rPr lang="en-US" sz="1400" dirty="0" smtClean="0">
                <a:cs typeface="Times New Roman" pitchFamily="18" charset="0"/>
              </a:rPr>
              <a:t>Settings</a:t>
            </a:r>
            <a:endParaRPr lang="en-US" sz="1400" dirty="0">
              <a:cs typeface="Times New Roman" pitchFamily="18" charset="0"/>
            </a:endParaRPr>
          </a:p>
        </p:txBody>
      </p:sp>
      <p:cxnSp>
        <p:nvCxnSpPr>
          <p:cNvPr id="25" name="Straight Arrow Connector 24" descr="Arrow pointing to settings tools"/>
          <p:cNvCxnSpPr/>
          <p:nvPr/>
        </p:nvCxnSpPr>
        <p:spPr>
          <a:xfrm flipV="1">
            <a:off x="6828090" y="6838528"/>
            <a:ext cx="1310" cy="140060"/>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92996" y="7054552"/>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39" y="2716726"/>
            <a:ext cx="6952324" cy="417139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285800"/>
            <a:ext cx="9052560" cy="720080"/>
          </a:xfrm>
        </p:spPr>
        <p:txBody>
          <a:bodyPr>
            <a:noAutofit/>
          </a:bodyPr>
          <a:lstStyle/>
          <a:p>
            <a:pPr algn="l"/>
            <a:r>
              <a:rPr lang="en-US" sz="3200" b="1" dirty="0"/>
              <a:t>How to Use the </a:t>
            </a:r>
            <a:r>
              <a:rPr lang="en-US" sz="3200" b="1" dirty="0" smtClean="0"/>
              <a:t>Abutters List Tool:</a:t>
            </a:r>
            <a:endParaRPr lang="en-US" sz="2400" dirty="0"/>
          </a:p>
        </p:txBody>
      </p:sp>
      <p:sp>
        <p:nvSpPr>
          <p:cNvPr id="3" name="Content Placeholder 2"/>
          <p:cNvSpPr>
            <a:spLocks noGrp="1"/>
          </p:cNvSpPr>
          <p:nvPr>
            <p:ph sz="half" idx="1"/>
          </p:nvPr>
        </p:nvSpPr>
        <p:spPr>
          <a:xfrm>
            <a:off x="265312" y="1005880"/>
            <a:ext cx="9793088" cy="5129425"/>
          </a:xfrm>
        </p:spPr>
        <p:txBody>
          <a:bodyPr>
            <a:normAutofit/>
          </a:bodyPr>
          <a:lstStyle/>
          <a:p>
            <a:pPr marL="0" indent="0">
              <a:buNone/>
            </a:pPr>
            <a:r>
              <a:rPr lang="en-US" sz="1400" dirty="0" smtClean="0">
                <a:latin typeface="Times New Roman" pitchFamily="18" charset="0"/>
                <a:cs typeface="Times New Roman" pitchFamily="18" charset="0"/>
              </a:rPr>
              <a:t>NOTE: T</a:t>
            </a:r>
            <a:r>
              <a:rPr lang="en-US" sz="1400" dirty="0" smtClean="0">
                <a:latin typeface="Times New Roman" pitchFamily="18" charset="0"/>
                <a:cs typeface="Times New Roman" pitchFamily="18" charset="0"/>
              </a:rPr>
              <a:t>he </a:t>
            </a:r>
            <a:r>
              <a:rPr lang="en-US" sz="1400" dirty="0">
                <a:latin typeface="Times New Roman" pitchFamily="18" charset="0"/>
                <a:cs typeface="Times New Roman" pitchFamily="18" charset="0"/>
              </a:rPr>
              <a:t>abutter list produced by the abutters list tool is not a certified list; a certified list can only be provided by the municipality. </a:t>
            </a:r>
            <a:endParaRPr lang="en-US" sz="1400" dirty="0" smtClean="0">
              <a:latin typeface="Times New Roman" pitchFamily="18" charset="0"/>
              <a:cs typeface="Times New Roman" pitchFamily="18" charset="0"/>
            </a:endParaRPr>
          </a:p>
          <a:p>
            <a:pPr marL="0" indent="0">
              <a:buNone/>
            </a:pPr>
            <a:endParaRPr lang="en-US" sz="1400" dirty="0" smtClean="0">
              <a:latin typeface="Times New Roman" pitchFamily="18" charset="0"/>
              <a:cs typeface="Times New Roman" pitchFamily="18" charset="0"/>
            </a:endParaRPr>
          </a:p>
          <a:p>
            <a:pPr marL="342900" indent="-342900">
              <a:buAutoNum type="arabicPeriod"/>
            </a:pPr>
            <a:r>
              <a:rPr lang="en-US" sz="1400" dirty="0" smtClean="0">
                <a:latin typeface="Times New Roman" pitchFamily="18" charset="0"/>
              </a:rPr>
              <a:t>Click </a:t>
            </a:r>
            <a:r>
              <a:rPr lang="en-US" sz="1400" dirty="0">
                <a:latin typeface="Times New Roman" pitchFamily="18" charset="0"/>
              </a:rPr>
              <a:t>on the button that looks like an "</a:t>
            </a:r>
            <a:r>
              <a:rPr lang="en-US" sz="1400" dirty="0" err="1">
                <a:latin typeface="Times New Roman" pitchFamily="18" charset="0"/>
              </a:rPr>
              <a:t>i</a:t>
            </a:r>
            <a:r>
              <a:rPr lang="en-US" sz="1400" dirty="0">
                <a:latin typeface="Times New Roman" pitchFamily="18" charset="0"/>
              </a:rPr>
              <a:t>" </a:t>
            </a:r>
            <a:r>
              <a:rPr lang="en-US" sz="1400" dirty="0" smtClean="0">
                <a:latin typeface="Times New Roman" pitchFamily="18" charset="0"/>
              </a:rPr>
              <a:t>       with </a:t>
            </a:r>
            <a:r>
              <a:rPr lang="en-US" sz="1400" dirty="0">
                <a:latin typeface="Times New Roman" pitchFamily="18" charset="0"/>
              </a:rPr>
              <a:t>a small buffer around it and dropdown to see the units. </a:t>
            </a:r>
            <a:endParaRPr lang="en-US" sz="1400" dirty="0" smtClean="0">
              <a:latin typeface="Times New Roman" pitchFamily="18" charset="0"/>
            </a:endParaRPr>
          </a:p>
          <a:p>
            <a:pPr marL="342900" indent="-342900">
              <a:buAutoNum type="arabicPeriod"/>
            </a:pPr>
            <a:endParaRPr lang="en-US" sz="1400" dirty="0">
              <a:latin typeface="Times New Roman" pitchFamily="18" charset="0"/>
              <a:cs typeface="Times New Roman" pitchFamily="18" charset="0"/>
            </a:endParaRPr>
          </a:p>
          <a:p>
            <a:pPr marL="0" indent="0">
              <a:buNone/>
            </a:pP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     2</a:t>
            </a:r>
            <a:r>
              <a:rPr lang="en-US" sz="1400" dirty="0">
                <a:latin typeface="Times New Roman" pitchFamily="18" charset="0"/>
                <a:cs typeface="Times New Roman" pitchFamily="18" charset="0"/>
              </a:rPr>
              <a:t>. </a:t>
            </a:r>
            <a:r>
              <a:rPr lang="en-US" sz="1400" dirty="0">
                <a:latin typeface="Times New Roman" pitchFamily="18" charset="0"/>
              </a:rPr>
              <a:t>Fill in the number of units and choose </a:t>
            </a:r>
            <a:r>
              <a:rPr lang="en-US" sz="1400" dirty="0" smtClean="0">
                <a:latin typeface="Times New Roman" pitchFamily="18" charset="0"/>
              </a:rPr>
              <a:t>a 					                          </a:t>
            </a:r>
            <a:r>
              <a:rPr lang="en-US" sz="1400" dirty="0" smtClean="0">
                <a:latin typeface="Times New Roman" pitchFamily="18" charset="0"/>
              </a:rPr>
              <a:t>     type </a:t>
            </a:r>
            <a:r>
              <a:rPr lang="en-US" sz="1400" dirty="0">
                <a:latin typeface="Times New Roman" pitchFamily="18" charset="0"/>
              </a:rPr>
              <a:t>of unit.  </a:t>
            </a:r>
            <a:r>
              <a:rPr lang="en-US" sz="1400" dirty="0" smtClean="0">
                <a:latin typeface="Times New Roman" pitchFamily="18" charset="0"/>
              </a:rPr>
              <a:t>For </a:t>
            </a:r>
            <a:r>
              <a:rPr lang="en-US" sz="1400" dirty="0">
                <a:latin typeface="Times New Roman" pitchFamily="18" charset="0"/>
              </a:rPr>
              <a:t>example, 50 feet or .5 mile. </a:t>
            </a:r>
          </a:p>
        </p:txBody>
      </p:sp>
      <p:sp>
        <p:nvSpPr>
          <p:cNvPr id="7" name="TextBox 6"/>
          <p:cNvSpPr txBox="1"/>
          <p:nvPr/>
        </p:nvSpPr>
        <p:spPr>
          <a:xfrm>
            <a:off x="3048980" y="741575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2"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080" y="1401924"/>
            <a:ext cx="228600" cy="228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8" y="1941984"/>
            <a:ext cx="6492442" cy="47462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7432" y="2590056"/>
            <a:ext cx="2772308" cy="2435734"/>
          </a:xfrm>
          <a:prstGeom prst="rect">
            <a:avLst/>
          </a:prstGeom>
        </p:spPr>
      </p:pic>
    </p:spTree>
    <p:extLst>
      <p:ext uri="{BB962C8B-B14F-4D97-AF65-F5344CB8AC3E}">
        <p14:creationId xmlns:p14="http://schemas.microsoft.com/office/powerpoint/2010/main" val="1966223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285800"/>
            <a:ext cx="9052560" cy="720080"/>
          </a:xfrm>
        </p:spPr>
        <p:txBody>
          <a:bodyPr>
            <a:noAutofit/>
          </a:bodyPr>
          <a:lstStyle/>
          <a:p>
            <a:pPr algn="l"/>
            <a:r>
              <a:rPr lang="en-US" sz="3200" b="1" dirty="0"/>
              <a:t>How to Use the </a:t>
            </a:r>
            <a:r>
              <a:rPr lang="en-US" sz="3200" b="1" dirty="0" smtClean="0"/>
              <a:t>Abutters List Tool (cont.):</a:t>
            </a:r>
            <a:endParaRPr lang="en-US" sz="2400" dirty="0"/>
          </a:p>
        </p:txBody>
      </p:sp>
      <p:sp>
        <p:nvSpPr>
          <p:cNvPr id="3" name="Content Placeholder 2"/>
          <p:cNvSpPr>
            <a:spLocks noGrp="1"/>
          </p:cNvSpPr>
          <p:nvPr>
            <p:ph sz="half" idx="1"/>
          </p:nvPr>
        </p:nvSpPr>
        <p:spPr>
          <a:xfrm>
            <a:off x="384684" y="1113892"/>
            <a:ext cx="9793088" cy="5129425"/>
          </a:xfrm>
        </p:spPr>
        <p:txBody>
          <a:bodyPr>
            <a:normAutofit/>
          </a:bodyPr>
          <a:lstStyle/>
          <a:p>
            <a:pPr marL="0" indent="0">
              <a:buNone/>
            </a:pPr>
            <a:endParaRPr lang="en-US" sz="1400" dirty="0" smtClean="0">
              <a:latin typeface="Times New Roman" pitchFamily="18" charset="0"/>
              <a:cs typeface="Times New Roman" pitchFamily="18" charset="0"/>
            </a:endParaRPr>
          </a:p>
          <a:p>
            <a:pPr marL="0" indent="0">
              <a:buNone/>
            </a:pPr>
            <a:r>
              <a:rPr lang="en-US" sz="1400" dirty="0">
                <a:latin typeface="Times New Roman" pitchFamily="18" charset="0"/>
              </a:rPr>
              <a:t>3. With the mouse, draw a box to include one or more parcels to buffer for an abutters list. Currently up to 3 parcels may be selected. The parcels will be selected and buffered using the distance specified. A dotted orange line will draw on the map to show the buffer line. </a:t>
            </a:r>
            <a:endParaRPr lang="en-US" sz="1400" dirty="0">
              <a:latin typeface="Times New Roman" pitchFamily="18" charset="0"/>
              <a:cs typeface="Times New Roman" pitchFamily="18" charset="0"/>
            </a:endParaRPr>
          </a:p>
          <a:p>
            <a:pPr marL="0" indent="0">
              <a:buNone/>
            </a:pPr>
            <a:r>
              <a:rPr lang="en-US" sz="1400" dirty="0" smtClean="0">
                <a:latin typeface="Times New Roman" pitchFamily="18" charset="0"/>
                <a:cs typeface="Times New Roman" pitchFamily="18" charset="0"/>
              </a:rPr>
              <a:t>					</a:t>
            </a:r>
            <a:endParaRPr lang="en-US" sz="1400" dirty="0">
              <a:latin typeface="Times New Roman" pitchFamily="18" charset="0"/>
            </a:endParaRPr>
          </a:p>
        </p:txBody>
      </p:sp>
      <p:sp>
        <p:nvSpPr>
          <p:cNvPr id="7" name="TextBox 6"/>
          <p:cNvSpPr txBox="1"/>
          <p:nvPr/>
        </p:nvSpPr>
        <p:spPr>
          <a:xfrm>
            <a:off x="3048980" y="741575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2"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0" y="2194012"/>
            <a:ext cx="3190875" cy="3105150"/>
          </a:xfrm>
          <a:prstGeom prst="rect">
            <a:avLst/>
          </a:prstGeom>
        </p:spPr>
      </p:pic>
      <p:sp>
        <p:nvSpPr>
          <p:cNvPr id="5" name="Rectangle 4"/>
          <p:cNvSpPr/>
          <p:nvPr/>
        </p:nvSpPr>
        <p:spPr>
          <a:xfrm>
            <a:off x="3985084" y="1984953"/>
            <a:ext cx="6012668" cy="1600438"/>
          </a:xfrm>
          <a:prstGeom prst="rect">
            <a:avLst/>
          </a:prstGeom>
        </p:spPr>
        <p:txBody>
          <a:bodyPr wrap="square">
            <a:spAutoFit/>
          </a:bodyPr>
          <a:lstStyle/>
          <a:p>
            <a:r>
              <a:rPr lang="en-US" sz="1400" dirty="0">
                <a:latin typeface="Times New Roman" pitchFamily="18" charset="0"/>
              </a:rPr>
              <a:t>4. Currently parcels of POLY_TYPE="ROW" are </a:t>
            </a:r>
            <a:r>
              <a:rPr lang="en-US" sz="1400" dirty="0" smtClean="0">
                <a:latin typeface="Times New Roman" pitchFamily="18" charset="0"/>
              </a:rPr>
              <a:t>automatically </a:t>
            </a:r>
            <a:r>
              <a:rPr lang="en-US" sz="1400" dirty="0">
                <a:latin typeface="Times New Roman" pitchFamily="18" charset="0"/>
              </a:rPr>
              <a:t>dropped from the initial selection (a message will indicate if any have been dropped). </a:t>
            </a:r>
            <a:br>
              <a:rPr lang="en-US" sz="1400" dirty="0">
                <a:latin typeface="Times New Roman" pitchFamily="18" charset="0"/>
              </a:rPr>
            </a:br>
            <a:r>
              <a:rPr lang="en-US" sz="1400" dirty="0">
                <a:latin typeface="Times New Roman" pitchFamily="18" charset="0"/>
              </a:rPr>
              <a:t/>
            </a:r>
            <a:br>
              <a:rPr lang="en-US" sz="1400" dirty="0">
                <a:latin typeface="Times New Roman" pitchFamily="18" charset="0"/>
              </a:rPr>
            </a:br>
            <a:r>
              <a:rPr lang="en-US" sz="1400" dirty="0">
                <a:latin typeface="Times New Roman" pitchFamily="18" charset="0"/>
              </a:rPr>
              <a:t>5. After the buffer has been calculated, the abutters parcels will be selected. Currently parcels of POLY_TYPE="ROW" or POLY_TYPE="PRIV_ROW" will be dropped from the buffer results selection (the final abutters list) (a message will indicate if any have been dropped).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064" y="3670176"/>
            <a:ext cx="6037312" cy="3407301"/>
          </a:xfrm>
          <a:prstGeom prst="rect">
            <a:avLst/>
          </a:prstGeom>
        </p:spPr>
      </p:pic>
    </p:spTree>
    <p:extLst>
      <p:ext uri="{BB962C8B-B14F-4D97-AF65-F5344CB8AC3E}">
        <p14:creationId xmlns:p14="http://schemas.microsoft.com/office/powerpoint/2010/main" val="298668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285800"/>
            <a:ext cx="9052560" cy="720080"/>
          </a:xfrm>
        </p:spPr>
        <p:txBody>
          <a:bodyPr>
            <a:noAutofit/>
          </a:bodyPr>
          <a:lstStyle/>
          <a:p>
            <a:pPr algn="l"/>
            <a:r>
              <a:rPr lang="en-US" sz="3200" b="1" dirty="0"/>
              <a:t>How to Use the </a:t>
            </a:r>
            <a:r>
              <a:rPr lang="en-US" sz="3200" b="1" dirty="0" smtClean="0"/>
              <a:t>Abutters List Tool (cont.):</a:t>
            </a:r>
            <a:endParaRPr lang="en-US" sz="2400" dirty="0"/>
          </a:p>
        </p:txBody>
      </p:sp>
      <p:sp>
        <p:nvSpPr>
          <p:cNvPr id="3" name="Content Placeholder 2"/>
          <p:cNvSpPr>
            <a:spLocks noGrp="1"/>
          </p:cNvSpPr>
          <p:nvPr>
            <p:ph sz="half" idx="1"/>
          </p:nvPr>
        </p:nvSpPr>
        <p:spPr>
          <a:xfrm>
            <a:off x="-551420" y="933872"/>
            <a:ext cx="9793088" cy="1008112"/>
          </a:xfrm>
        </p:spPr>
        <p:txBody>
          <a:bodyPr>
            <a:normAutofit/>
          </a:bodyPr>
          <a:lstStyle/>
          <a:p>
            <a:pPr marL="0" indent="0">
              <a:buNone/>
            </a:pPr>
            <a:endParaRPr lang="en-US" sz="1400" dirty="0" smtClean="0">
              <a:latin typeface="Times New Roman" pitchFamily="18" charset="0"/>
              <a:cs typeface="Times New Roman" pitchFamily="18" charset="0"/>
            </a:endParaRPr>
          </a:p>
          <a:p>
            <a:pPr marL="0" indent="0">
              <a:buNone/>
            </a:pPr>
            <a:r>
              <a:rPr lang="en-US" sz="1400" dirty="0" smtClean="0">
                <a:latin typeface="Times New Roman" pitchFamily="18" charset="0"/>
                <a:cs typeface="Times New Roman" pitchFamily="18" charset="0"/>
              </a:rPr>
              <a:t>	</a:t>
            </a:r>
            <a:r>
              <a:rPr lang="en-US" sz="1400" dirty="0" smtClean="0">
                <a:latin typeface="Times New Roman" pitchFamily="18" charset="0"/>
              </a:rPr>
              <a:t>5</a:t>
            </a:r>
            <a:r>
              <a:rPr lang="en-US" sz="1400" dirty="0">
                <a:latin typeface="Times New Roman" pitchFamily="18" charset="0"/>
              </a:rPr>
              <a:t>. If too many abutters list parcels are been selected, right click a row and choose "Clear feature". </a:t>
            </a:r>
            <a:r>
              <a:rPr lang="en-US" sz="1400" dirty="0" smtClean="0">
                <a:latin typeface="Times New Roman" pitchFamily="18" charset="0"/>
                <a:cs typeface="Times New Roman" pitchFamily="18" charset="0"/>
              </a:rPr>
              <a:t>			</a:t>
            </a:r>
            <a:endParaRPr lang="en-US" sz="1400" dirty="0">
              <a:latin typeface="Times New Roman" pitchFamily="18" charset="0"/>
            </a:endParaRPr>
          </a:p>
        </p:txBody>
      </p:sp>
      <p:sp>
        <p:nvSpPr>
          <p:cNvPr id="7" name="TextBox 6"/>
          <p:cNvSpPr txBox="1"/>
          <p:nvPr/>
        </p:nvSpPr>
        <p:spPr>
          <a:xfrm>
            <a:off x="3048980" y="741575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2"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4" y="1653952"/>
            <a:ext cx="6096000" cy="1971675"/>
          </a:xfrm>
          <a:prstGeom prst="rect">
            <a:avLst/>
          </a:prstGeom>
        </p:spPr>
      </p:pic>
      <p:sp>
        <p:nvSpPr>
          <p:cNvPr id="9" name="Rectangle 8"/>
          <p:cNvSpPr/>
          <p:nvPr/>
        </p:nvSpPr>
        <p:spPr>
          <a:xfrm>
            <a:off x="564704" y="3906162"/>
            <a:ext cx="9253028" cy="523220"/>
          </a:xfrm>
          <a:prstGeom prst="rect">
            <a:avLst/>
          </a:prstGeom>
        </p:spPr>
        <p:txBody>
          <a:bodyPr wrap="square">
            <a:spAutoFit/>
          </a:bodyPr>
          <a:lstStyle/>
          <a:p>
            <a:r>
              <a:rPr lang="en-US" sz="1400" dirty="0">
                <a:latin typeface="Times New Roman" pitchFamily="18" charset="0"/>
              </a:rPr>
              <a:t>6. At the bottom left of the table choose "Save all records as.." dropdown to save the abutters list information as an Excel spreadsheet or CSV text file.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04" y="4642284"/>
            <a:ext cx="6153150" cy="1924050"/>
          </a:xfrm>
          <a:prstGeom prst="rect">
            <a:avLst/>
          </a:prstGeom>
        </p:spPr>
      </p:pic>
    </p:spTree>
    <p:extLst>
      <p:ext uri="{BB962C8B-B14F-4D97-AF65-F5344CB8AC3E}">
        <p14:creationId xmlns:p14="http://schemas.microsoft.com/office/powerpoint/2010/main" val="2466781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285800"/>
            <a:ext cx="9052560" cy="720080"/>
          </a:xfrm>
        </p:spPr>
        <p:txBody>
          <a:bodyPr>
            <a:noAutofit/>
          </a:bodyPr>
          <a:lstStyle/>
          <a:p>
            <a:pPr algn="l"/>
            <a:r>
              <a:rPr lang="en-US" sz="3200" b="1" dirty="0"/>
              <a:t>How to Use the Parcel Data Filter</a:t>
            </a:r>
            <a:r>
              <a:rPr lang="en-US" sz="3200" dirty="0"/>
              <a:t> </a:t>
            </a:r>
            <a:r>
              <a:rPr lang="en-US" sz="3200" b="1" dirty="0"/>
              <a:t>Tool:</a:t>
            </a:r>
            <a:endParaRPr lang="en-US" sz="2400" dirty="0"/>
          </a:p>
        </p:txBody>
      </p:sp>
      <p:sp>
        <p:nvSpPr>
          <p:cNvPr id="3" name="Content Placeholder 2"/>
          <p:cNvSpPr>
            <a:spLocks noGrp="1"/>
          </p:cNvSpPr>
          <p:nvPr>
            <p:ph sz="half" idx="1"/>
          </p:nvPr>
        </p:nvSpPr>
        <p:spPr>
          <a:xfrm>
            <a:off x="384684" y="1113892"/>
            <a:ext cx="9278808" cy="5129425"/>
          </a:xfrm>
        </p:spPr>
        <p:txBody>
          <a:bodyPr>
            <a:normAutofit/>
          </a:bodyPr>
          <a:lstStyle/>
          <a:p>
            <a:pPr marL="0" indent="0">
              <a:buNone/>
            </a:pPr>
            <a:r>
              <a:rPr lang="en-US" sz="1400" dirty="0">
                <a:latin typeface="Times New Roman" pitchFamily="18" charset="0"/>
                <a:cs typeface="Times New Roman" pitchFamily="18" charset="0"/>
              </a:rPr>
              <a:t>The Muni Mapper allows the user to filter the parcel data by town or multiple towns, property type, total value (land + bldg.), bldg. value, last sale date, last sale price and lot size.  Once the database is filtered, all of the candidates meeting your criteria will be displayed along with all of the assessors data attributes, not just the filter options. </a:t>
            </a:r>
          </a:p>
          <a:p>
            <a:pPr marL="0" indent="0">
              <a:buNone/>
            </a:pPr>
            <a:r>
              <a:rPr lang="en-US" sz="1400" dirty="0">
                <a:latin typeface="Times New Roman" pitchFamily="18" charset="0"/>
                <a:cs typeface="Times New Roman" pitchFamily="18" charset="0"/>
              </a:rPr>
              <a:t>With consultation with MassGIS, the filter tool can be customized to use any of the fields in the parcel database or for any of the other layers.</a:t>
            </a:r>
          </a:p>
          <a:p>
            <a:pPr marL="514350" lvl="0" indent="-514350">
              <a:buFont typeface="+mj-lt"/>
              <a:buAutoNum type="arabicPeriod"/>
            </a:pPr>
            <a:r>
              <a:rPr lang="en-US" sz="1400" dirty="0">
                <a:latin typeface="Times New Roman" pitchFamily="18" charset="0"/>
                <a:cs typeface="Times New Roman" pitchFamily="18" charset="0"/>
              </a:rPr>
              <a:t>The Filter will take your geographic area into account.  If you wish to query parcels that are within the map extent you are at, just start using the Filter Builder tool and under Town select ALL. However, if you wish to filter parcels by a subarea as well, first zoom in to your area of interest using any of the zoom methods previously described.  </a:t>
            </a:r>
          </a:p>
          <a:p>
            <a:pPr marL="514350" lvl="0" indent="-514350">
              <a:buFont typeface="+mj-lt"/>
              <a:buAutoNum type="arabicPeriod"/>
            </a:pPr>
            <a:r>
              <a:rPr lang="en-US" sz="1400" dirty="0">
                <a:latin typeface="Times New Roman" pitchFamily="18" charset="0"/>
                <a:cs typeface="Times New Roman" pitchFamily="18" charset="0"/>
              </a:rPr>
              <a:t>Once the map shows your geographic area of interest click on the Filter tool  which looks like a </a:t>
            </a:r>
            <a:r>
              <a:rPr lang="en-US" sz="1400" dirty="0" smtClean="0">
                <a:latin typeface="Times New Roman" pitchFamily="18" charset="0"/>
                <a:cs typeface="Times New Roman" pitchFamily="18" charset="0"/>
              </a:rPr>
              <a:t>funnel.</a:t>
            </a:r>
            <a:endParaRPr lang="en-US" sz="1400" dirty="0">
              <a:latin typeface="Times New Roman" pitchFamily="18" charset="0"/>
              <a:cs typeface="Times New Roman" pitchFamily="18" charset="0"/>
            </a:endParaRPr>
          </a:p>
          <a:p>
            <a:pPr marL="514350" lvl="0" indent="-514350">
              <a:buFont typeface="+mj-lt"/>
              <a:buAutoNum type="arabicPeriod"/>
            </a:pPr>
            <a:r>
              <a:rPr lang="en-US" sz="1400" dirty="0" smtClean="0">
                <a:latin typeface="Times New Roman" pitchFamily="18" charset="0"/>
                <a:cs typeface="Times New Roman" pitchFamily="18" charset="0"/>
              </a:rPr>
              <a:t>Examine </a:t>
            </a:r>
            <a:r>
              <a:rPr lang="en-US" sz="1400" dirty="0">
                <a:latin typeface="Times New Roman" pitchFamily="18" charset="0"/>
                <a:cs typeface="Times New Roman" pitchFamily="18" charset="0"/>
              </a:rPr>
              <a:t>the dialog box for the filter tool:</a:t>
            </a:r>
          </a:p>
          <a:p>
            <a:endParaRPr lang="en-US" dirty="0"/>
          </a:p>
        </p:txBody>
      </p:sp>
      <p:pic>
        <p:nvPicPr>
          <p:cNvPr id="5" name="Picture 4"/>
          <p:cNvPicPr/>
          <p:nvPr/>
        </p:nvPicPr>
        <p:blipFill>
          <a:blip r:embed="rId2"/>
          <a:stretch>
            <a:fillRect/>
          </a:stretch>
        </p:blipFill>
        <p:spPr>
          <a:xfrm>
            <a:off x="3985084" y="3238128"/>
            <a:ext cx="342900" cy="304800"/>
          </a:xfrm>
          <a:prstGeom prst="rect">
            <a:avLst/>
          </a:prstGeom>
        </p:spPr>
      </p:pic>
      <p:pic>
        <p:nvPicPr>
          <p:cNvPr id="6" name="Content Placeholder 5"/>
          <p:cNvPicPr>
            <a:picLocks noGrp="1"/>
          </p:cNvPicPr>
          <p:nvPr>
            <p:ph sz="half" idx="1"/>
          </p:nvPr>
        </p:nvPicPr>
        <p:blipFill>
          <a:blip r:embed="rId3"/>
          <a:stretch>
            <a:fillRect/>
          </a:stretch>
        </p:blipFill>
        <p:spPr>
          <a:xfrm>
            <a:off x="2040868" y="3778188"/>
            <a:ext cx="5652628" cy="3547628"/>
          </a:xfrm>
          <a:prstGeom prst="rect">
            <a:avLst/>
          </a:prstGeom>
        </p:spPr>
      </p:pic>
      <p:sp>
        <p:nvSpPr>
          <p:cNvPr id="7" name="TextBox 6"/>
          <p:cNvSpPr txBox="1"/>
          <p:nvPr/>
        </p:nvSpPr>
        <p:spPr>
          <a:xfrm>
            <a:off x="3048980" y="7415753"/>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131939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02920" y="249796"/>
            <a:ext cx="9052560" cy="684076"/>
          </a:xfrm>
        </p:spPr>
        <p:txBody>
          <a:bodyPr>
            <a:noAutofit/>
          </a:bodyPr>
          <a:lstStyle/>
          <a:p>
            <a:pPr algn="l"/>
            <a:r>
              <a:rPr lang="en-US" sz="3200" b="1" dirty="0"/>
              <a:t>How to Use the </a:t>
            </a:r>
            <a:r>
              <a:rPr lang="en-US" sz="3200" b="1" dirty="0" smtClean="0"/>
              <a:t>Parcel Data Filter</a:t>
            </a:r>
            <a:r>
              <a:rPr lang="en-US" sz="3200" dirty="0" smtClean="0"/>
              <a:t> </a:t>
            </a:r>
            <a:r>
              <a:rPr lang="en-US" sz="3200" b="1" dirty="0" smtClean="0"/>
              <a:t>Tool (cont.):</a:t>
            </a:r>
            <a:endParaRPr lang="en-US" sz="2400" dirty="0"/>
          </a:p>
        </p:txBody>
      </p:sp>
      <p:sp>
        <p:nvSpPr>
          <p:cNvPr id="7" name="TextBox 6"/>
          <p:cNvSpPr txBox="1"/>
          <p:nvPr/>
        </p:nvSpPr>
        <p:spPr>
          <a:xfrm>
            <a:off x="6371" y="1074081"/>
            <a:ext cx="9001000" cy="3447098"/>
          </a:xfrm>
          <a:prstGeom prst="rect">
            <a:avLst/>
          </a:prstGeom>
          <a:noFill/>
        </p:spPr>
        <p:txBody>
          <a:bodyPr wrap="square" lIns="685800" tIns="0" rIns="0" bIns="0" rtlCol="0">
            <a:spAutoFit/>
          </a:bodyPr>
          <a:lstStyle/>
          <a:p>
            <a:r>
              <a:rPr lang="en-US" sz="1400" dirty="0">
                <a:latin typeface="Times New Roman" pitchFamily="18" charset="0"/>
                <a:cs typeface="Times New Roman" pitchFamily="18" charset="0"/>
              </a:rPr>
              <a:t>Currently it has been set up so that Town and property type are required (note the asterisk * which is the normal indication of a required item on the web) and all of the other fields are optional. You’ll need to be familiar with the Property type use codes for your particular town(s). The Dept. of Revenue maintains a list of standardized codes at </a:t>
            </a:r>
            <a:r>
              <a:rPr lang="en-US" sz="1400" u="sng" dirty="0">
                <a:latin typeface="Times New Roman" pitchFamily="18" charset="0"/>
                <a:cs typeface="Times New Roman" pitchFamily="18" charset="0"/>
                <a:hlinkClick r:id="rId2"/>
              </a:rPr>
              <a:t>http://www.mass.gov/dor/docs/dls/bla/classificationcodebook.pdf</a:t>
            </a:r>
            <a:r>
              <a:rPr lang="en-US" sz="1400" dirty="0">
                <a:latin typeface="Times New Roman" pitchFamily="18" charset="0"/>
                <a:cs typeface="Times New Roman" pitchFamily="18" charset="0"/>
              </a:rPr>
              <a:t>  However, some towns use these codes, or variations on these codes, or their own. In many towns (like Malden), use codes are accompanied by descriptive text. </a:t>
            </a:r>
            <a:endParaRPr lang="en-US" sz="1400" dirty="0" smtClean="0">
              <a:latin typeface="Times New Roman" pitchFamily="18" charset="0"/>
              <a:cs typeface="Times New Roman" pitchFamily="18" charset="0"/>
            </a:endParaRPr>
          </a:p>
          <a:p>
            <a:r>
              <a:rPr lang="en-US" sz="1400" dirty="0">
                <a:latin typeface="Times New Roman" pitchFamily="18" charset="0"/>
                <a:cs typeface="Times New Roman" pitchFamily="18" charset="0"/>
              </a:rPr>
              <a:t>More than one Town or Property type may be selected.  Just hold down the shift key to select an additional choice. Just remember the more you choose, the longer the process will take to return your results. 101 is normally the code for single family homes and 102 or a similar variation is a condominium.</a:t>
            </a:r>
          </a:p>
          <a:p>
            <a:pPr lvl="0"/>
            <a:endParaRPr lang="en-US" sz="1400" dirty="0" smtClean="0">
              <a:latin typeface="Times New Roman" pitchFamily="18" charset="0"/>
              <a:cs typeface="Times New Roman" pitchFamily="18" charset="0"/>
            </a:endParaRPr>
          </a:p>
          <a:p>
            <a:pPr marL="342900" lvl="0" indent="-342900">
              <a:buFont typeface="+mj-lt"/>
              <a:buAutoNum type="arabicPeriod" startAt="4"/>
            </a:pPr>
            <a:r>
              <a:rPr lang="en-US" sz="1400" dirty="0" smtClean="0">
                <a:latin typeface="Times New Roman" pitchFamily="18" charset="0"/>
                <a:cs typeface="Times New Roman" pitchFamily="18" charset="0"/>
              </a:rPr>
              <a:t>In </a:t>
            </a:r>
            <a:r>
              <a:rPr lang="en-US" sz="1400" dirty="0">
                <a:latin typeface="Times New Roman" pitchFamily="18" charset="0"/>
                <a:cs typeface="Times New Roman" pitchFamily="18" charset="0"/>
              </a:rPr>
              <a:t>this example I will use the “Pick a city/town” dropdown to zoom directly to Malden and then search for single family properties sold between Jan. 1, 2010 and Dec. 31, 2010, with a sale price of between $350,000 and $500,000.  Once your query parameters are set, click the “Apply” button</a:t>
            </a:r>
            <a:r>
              <a:rPr lang="en-US" sz="1400" dirty="0" smtClean="0">
                <a:latin typeface="Times New Roman" pitchFamily="18" charset="0"/>
                <a:cs typeface="Times New Roman" pitchFamily="18" charset="0"/>
              </a:rPr>
              <a:t>.</a:t>
            </a:r>
          </a:p>
          <a:p>
            <a:pPr marL="342900" lvl="0" indent="-342900">
              <a:buFont typeface="+mj-lt"/>
              <a:buAutoNum type="arabicPeriod" startAt="4"/>
            </a:pPr>
            <a:endParaRPr lang="en-US" sz="1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2364904" y="3958208"/>
            <a:ext cx="5240052" cy="3508576"/>
          </a:xfrm>
          <a:prstGeom prst="rect">
            <a:avLst/>
          </a:prstGeom>
        </p:spPr>
      </p:pic>
      <p:sp>
        <p:nvSpPr>
          <p:cNvPr id="6" name="TextBox 5"/>
          <p:cNvSpPr txBox="1"/>
          <p:nvPr/>
        </p:nvSpPr>
        <p:spPr>
          <a:xfrm>
            <a:off x="3048980" y="748776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564219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2920" y="1813560"/>
            <a:ext cx="9134792" cy="5349004"/>
          </a:xfrm>
        </p:spPr>
        <p:txBody>
          <a:bodyPr>
            <a:normAutofit/>
          </a:bodyPr>
          <a:lstStyle/>
          <a:p>
            <a:pPr marL="342900" lvl="0" indent="-342900">
              <a:buFont typeface="+mj-lt"/>
              <a:buAutoNum type="arabicPeriod" startAt="5"/>
            </a:pPr>
            <a:r>
              <a:rPr lang="en-US" sz="1400" dirty="0">
                <a:latin typeface="Times New Roman" pitchFamily="18" charset="0"/>
                <a:cs typeface="Times New Roman" pitchFamily="18" charset="0"/>
              </a:rPr>
              <a:t>Then 2 things will happen:  </a:t>
            </a:r>
          </a:p>
          <a:p>
            <a:pPr marL="788636" lvl="1" indent="-342900">
              <a:buFont typeface="+mj-lt"/>
              <a:buAutoNum type="alphaLcParenR"/>
            </a:pPr>
            <a:r>
              <a:rPr lang="en-US" sz="1400" dirty="0">
                <a:latin typeface="Times New Roman" pitchFamily="18" charset="0"/>
                <a:cs typeface="Times New Roman" pitchFamily="18" charset="0"/>
              </a:rPr>
              <a:t>The parcels that match your filter query will draw on the map.  Note – if you pan or zoom the map the parcels will stay (no additional parcels will appear until a new filter is done).  There is no limit to the amount of parcels that can draw. However, there is a 500 record limit to the number of tabular records that will be returned. </a:t>
            </a:r>
            <a:endParaRPr lang="en-US" sz="1400" dirty="0" smtClean="0">
              <a:latin typeface="Times New Roman" pitchFamily="18" charset="0"/>
              <a:cs typeface="Times New Roman" pitchFamily="18" charset="0"/>
            </a:endParaRPr>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endParaRPr lang="en-US" sz="1400" dirty="0" smtClean="0"/>
          </a:p>
          <a:p>
            <a:pPr marL="788636" lvl="1" indent="-342900">
              <a:buFont typeface="+mj-lt"/>
              <a:buAutoNum type="alphaLcParenR"/>
            </a:pPr>
            <a:endParaRPr lang="en-US" sz="1400" dirty="0"/>
          </a:p>
          <a:p>
            <a:pPr marL="788636" lvl="1" indent="-342900">
              <a:buFont typeface="+mj-lt"/>
              <a:buAutoNum type="alphaLcParenR"/>
            </a:pPr>
            <a:r>
              <a:rPr lang="en-US" sz="1400" dirty="0" smtClean="0">
                <a:latin typeface="Times New Roman" pitchFamily="18" charset="0"/>
                <a:cs typeface="Times New Roman" pitchFamily="18" charset="0"/>
              </a:rPr>
              <a:t>An </a:t>
            </a:r>
            <a:r>
              <a:rPr lang="en-US" sz="1400" dirty="0">
                <a:latin typeface="Times New Roman" pitchFamily="18" charset="0"/>
                <a:cs typeface="Times New Roman" pitchFamily="18" charset="0"/>
              </a:rPr>
              <a:t>Identify results window will appear showing the number of parcels that matched your filter query.</a:t>
            </a:r>
          </a:p>
          <a:p>
            <a:pPr marL="788636" lvl="1" indent="-342900">
              <a:buFont typeface="+mj-lt"/>
              <a:buAutoNum type="alphaLcParenR"/>
            </a:pPr>
            <a:endParaRPr lang="en-US" sz="1400" dirty="0">
              <a:latin typeface="Times New Roman" pitchFamily="18" charset="0"/>
              <a:cs typeface="Times New Roman" pitchFamily="18" charset="0"/>
            </a:endParaRPr>
          </a:p>
        </p:txBody>
      </p:sp>
      <p:sp>
        <p:nvSpPr>
          <p:cNvPr id="5" name="Title 1"/>
          <p:cNvSpPr>
            <a:spLocks noGrp="1"/>
          </p:cNvSpPr>
          <p:nvPr>
            <p:ph type="title"/>
          </p:nvPr>
        </p:nvSpPr>
        <p:spPr>
          <a:xfrm>
            <a:off x="492696" y="393812"/>
            <a:ext cx="9052560" cy="684076"/>
          </a:xfrm>
        </p:spPr>
        <p:txBody>
          <a:bodyPr>
            <a:noAutofit/>
          </a:bodyPr>
          <a:lstStyle/>
          <a:p>
            <a:pPr algn="l"/>
            <a:r>
              <a:rPr lang="en-US" sz="3200" b="1" dirty="0"/>
              <a:t>How to Use the Parcel Data Filter</a:t>
            </a:r>
            <a:r>
              <a:rPr lang="en-US" sz="3200" dirty="0"/>
              <a:t> </a:t>
            </a:r>
            <a:r>
              <a:rPr lang="en-US" sz="3200" b="1" dirty="0" smtClean="0"/>
              <a:t>Tool (cont.):</a:t>
            </a:r>
            <a:endParaRPr lang="en-US" sz="24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6912" y="2842084"/>
            <a:ext cx="4953000" cy="283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048980" y="7343745"/>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940174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l"/>
            <a:r>
              <a:rPr lang="en-US" sz="3200" b="1" dirty="0"/>
              <a:t>How to Use the Parcel Data Filter</a:t>
            </a:r>
            <a:r>
              <a:rPr lang="en-US" sz="3200" dirty="0"/>
              <a:t> </a:t>
            </a:r>
            <a:r>
              <a:rPr lang="en-US" sz="3200" b="1" dirty="0" smtClean="0"/>
              <a:t>Tool (cont.):</a:t>
            </a:r>
            <a:endParaRPr lang="en-US" sz="2400" dirty="0"/>
          </a:p>
        </p:txBody>
      </p:sp>
      <p:pic>
        <p:nvPicPr>
          <p:cNvPr id="6" name="Content Placeholder 5"/>
          <p:cNvPicPr>
            <a:picLocks noGrp="1"/>
          </p:cNvPicPr>
          <p:nvPr>
            <p:ph sz="half" idx="1"/>
          </p:nvPr>
        </p:nvPicPr>
        <p:blipFill>
          <a:blip r:embed="rId2"/>
          <a:stretch>
            <a:fillRect/>
          </a:stretch>
        </p:blipFill>
        <p:spPr>
          <a:xfrm>
            <a:off x="2256892" y="1437928"/>
            <a:ext cx="5029200" cy="2847975"/>
          </a:xfrm>
          <a:prstGeom prst="rect">
            <a:avLst/>
          </a:prstGeom>
        </p:spPr>
      </p:pic>
      <p:sp>
        <p:nvSpPr>
          <p:cNvPr id="7" name="Rectangle 2"/>
          <p:cNvSpPr>
            <a:spLocks noChangeArrowheads="1"/>
          </p:cNvSpPr>
          <p:nvPr/>
        </p:nvSpPr>
        <p:spPr bwMode="auto">
          <a:xfrm>
            <a:off x="7291" y="4354252"/>
            <a:ext cx="9110186"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Filter Builder box can be closed at any time to better see the map and reopened by clicking on the Filter button </a:t>
            </a:r>
          </a:p>
          <a:p>
            <a:pPr defTabSz="914400" fontAlgn="base">
              <a:spcBef>
                <a:spcPct val="0"/>
              </a:spcBef>
              <a:spcAft>
                <a:spcPct val="0"/>
              </a:spcAft>
            </a:pPr>
            <a:endParaRPr lang="en-US" sz="1400" dirty="0" smtClean="0">
              <a:latin typeface="Times New Roman" pitchFamily="18" charset="0"/>
              <a:cs typeface="Times New Roman" pitchFamily="18" charset="0"/>
            </a:endParaRPr>
          </a:p>
          <a:p>
            <a:pPr marL="342900" indent="-342900" defTabSz="914400" fontAlgn="base">
              <a:spcBef>
                <a:spcPct val="0"/>
              </a:spcBef>
              <a:spcAft>
                <a:spcPct val="0"/>
              </a:spcAft>
              <a:buFont typeface="+mj-lt"/>
              <a:buAutoNum type="arabicPeriod" startAt="6"/>
            </a:pPr>
            <a:r>
              <a:rPr lang="en-US" sz="1400" dirty="0" smtClean="0">
                <a:latin typeface="Times New Roman" pitchFamily="18" charset="0"/>
                <a:cs typeface="Times New Roman" pitchFamily="18" charset="0"/>
              </a:rPr>
              <a:t>If </a:t>
            </a:r>
            <a:r>
              <a:rPr lang="en-US" sz="1400" dirty="0">
                <a:latin typeface="Times New Roman" pitchFamily="18" charset="0"/>
                <a:cs typeface="Times New Roman" pitchFamily="18" charset="0"/>
              </a:rPr>
              <a:t>the number of parcels meeting your criteria is less than 500 you can then get a table of information for those parcels, </a:t>
            </a:r>
            <a:endParaRPr lang="en-US" sz="1400" dirty="0" smtClean="0">
              <a:latin typeface="Times New Roman" pitchFamily="18" charset="0"/>
              <a:cs typeface="Times New Roman" pitchFamily="18" charset="0"/>
            </a:endParaRPr>
          </a:p>
          <a:p>
            <a:pPr defTabSz="914400" fontAlgn="base">
              <a:spcBef>
                <a:spcPct val="0"/>
              </a:spcBef>
              <a:spcAft>
                <a:spcPct val="0"/>
              </a:spcAft>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which </a:t>
            </a:r>
            <a:r>
              <a:rPr lang="en-US" sz="1400" dirty="0">
                <a:latin typeface="Times New Roman" pitchFamily="18" charset="0"/>
                <a:cs typeface="Times New Roman" pitchFamily="18" charset="0"/>
              </a:rPr>
              <a:t>includes all of the fields in the assessor’s database.  Click on the row with the name </a:t>
            </a:r>
            <a:endParaRPr lang="en-US" sz="1400" dirty="0" smtClean="0">
              <a:latin typeface="Times New Roman" pitchFamily="18" charset="0"/>
              <a:cs typeface="Times New Roman" pitchFamily="18" charset="0"/>
            </a:endParaRPr>
          </a:p>
          <a:p>
            <a:pPr defTabSz="914400" fontAlgn="base">
              <a:spcBef>
                <a:spcPct val="0"/>
              </a:spcBef>
              <a:spcAft>
                <a:spcPct val="0"/>
              </a:spcAft>
            </a:pP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Parcels Level 3 No Roads”.  Underneath a “Feature details” section will appear: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564" y="3987009"/>
            <a:ext cx="342900" cy="304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457200" y="762000"/>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Box 8"/>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9896725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l"/>
            <a:r>
              <a:rPr lang="en-US" sz="3200" b="1" dirty="0"/>
              <a:t>How to Use the Parcel Data Filter</a:t>
            </a:r>
            <a:r>
              <a:rPr lang="en-US" sz="3200" dirty="0"/>
              <a:t> </a:t>
            </a:r>
            <a:r>
              <a:rPr lang="en-US" sz="3200" b="1" dirty="0" smtClean="0"/>
              <a:t>Tool (cont.):</a:t>
            </a:r>
            <a:endParaRPr lang="en-US" sz="2400" dirty="0"/>
          </a:p>
        </p:txBody>
      </p:sp>
      <p:pic>
        <p:nvPicPr>
          <p:cNvPr id="6" name="Content Placeholder 5"/>
          <p:cNvPicPr>
            <a:picLocks noGrp="1"/>
          </p:cNvPicPr>
          <p:nvPr>
            <p:ph sz="half" idx="1"/>
          </p:nvPr>
        </p:nvPicPr>
        <p:blipFill>
          <a:blip r:embed="rId2"/>
          <a:stretch>
            <a:fillRect/>
          </a:stretch>
        </p:blipFill>
        <p:spPr>
          <a:xfrm>
            <a:off x="2040868" y="1365920"/>
            <a:ext cx="5408674" cy="3616747"/>
          </a:xfrm>
          <a:prstGeom prst="rect">
            <a:avLst/>
          </a:prstGeom>
        </p:spPr>
      </p:pic>
      <p:sp>
        <p:nvSpPr>
          <p:cNvPr id="2" name="Rectangle 1"/>
          <p:cNvSpPr/>
          <p:nvPr/>
        </p:nvSpPr>
        <p:spPr>
          <a:xfrm>
            <a:off x="527634" y="4930316"/>
            <a:ext cx="8748972" cy="2246769"/>
          </a:xfrm>
          <a:prstGeom prst="rect">
            <a:avLst/>
          </a:prstGeom>
        </p:spPr>
        <p:txBody>
          <a:bodyPr wrap="square">
            <a:spAutoFit/>
          </a:bodyPr>
          <a:lstStyle/>
          <a:p>
            <a:r>
              <a:rPr lang="en-US" sz="1400" dirty="0">
                <a:latin typeface="Times New Roman" pitchFamily="18" charset="0"/>
                <a:cs typeface="Times New Roman" pitchFamily="18" charset="0"/>
              </a:rPr>
              <a:t>This window and columns may be resized. Columns may be dropped and column values can be  sorted ascending or descending by using the dropdown that appears when you hover over the field names.  When the table opens, the parcels on the map are highlighted in orange.  If a row or rows in the table are selected in blue, the corresponding parcels on the map are highlighted in blue. Parcels on the map may also be clicked blue and will be highlighted in the table.   Hold down the shift key to select multiple rows or parcels. </a:t>
            </a:r>
            <a:endParaRPr lang="en-US" sz="1400" dirty="0" smtClean="0">
              <a:latin typeface="Times New Roman" pitchFamily="18" charset="0"/>
              <a:cs typeface="Times New Roman" pitchFamily="18" charset="0"/>
            </a:endParaRPr>
          </a:p>
          <a:p>
            <a:pPr marL="342900" lvl="0" indent="-342900">
              <a:buFont typeface="+mj-lt"/>
              <a:buAutoNum type="arabicPeriod" startAt="7"/>
            </a:pPr>
            <a:endParaRPr lang="en-US" sz="1400" dirty="0" smtClean="0">
              <a:latin typeface="Times New Roman" pitchFamily="18" charset="0"/>
              <a:cs typeface="Times New Roman" pitchFamily="18" charset="0"/>
            </a:endParaRPr>
          </a:p>
          <a:p>
            <a:pPr marL="342900" lvl="0" indent="-342900">
              <a:buFont typeface="+mj-lt"/>
              <a:buAutoNum type="arabicPeriod" startAt="7"/>
            </a:pPr>
            <a:r>
              <a:rPr lang="en-US" sz="1400" dirty="0" smtClean="0">
                <a:latin typeface="Times New Roman" pitchFamily="18" charset="0"/>
                <a:cs typeface="Times New Roman" pitchFamily="18" charset="0"/>
              </a:rPr>
              <a:t>To </a:t>
            </a:r>
            <a:r>
              <a:rPr lang="en-US" sz="1400" dirty="0">
                <a:latin typeface="Times New Roman" pitchFamily="18" charset="0"/>
                <a:cs typeface="Times New Roman" pitchFamily="18" charset="0"/>
              </a:rPr>
              <a:t>do a new query just change your parameters in the Filter Builder dialog and click the “Apply” button again.  The Filter tool always keeps your last query, so the Filter Builder box can be closed at any time and reopened by clicking on the Filter button .</a:t>
            </a:r>
          </a:p>
          <a:p>
            <a:endParaRPr lang="en-US" sz="1400" dirty="0">
              <a:latin typeface="Times New Roman" pitchFamily="18" charset="0"/>
              <a:cs typeface="Times New Roman" pitchFamily="18" charset="0"/>
            </a:endParaRPr>
          </a:p>
        </p:txBody>
      </p:sp>
      <p:pic>
        <p:nvPicPr>
          <p:cNvPr id="7" name="Picture 6"/>
          <p:cNvPicPr/>
          <p:nvPr/>
        </p:nvPicPr>
        <p:blipFill>
          <a:blip r:embed="rId3"/>
          <a:stretch>
            <a:fillRect/>
          </a:stretch>
        </p:blipFill>
        <p:spPr>
          <a:xfrm>
            <a:off x="3156992" y="6694512"/>
            <a:ext cx="342900" cy="304800"/>
          </a:xfrm>
          <a:prstGeom prst="rect">
            <a:avLst/>
          </a:prstGeom>
        </p:spPr>
      </p:pic>
      <p:sp>
        <p:nvSpPr>
          <p:cNvPr id="8" name="TextBox 7"/>
          <p:cNvSpPr txBox="1"/>
          <p:nvPr/>
        </p:nvSpPr>
        <p:spPr>
          <a:xfrm>
            <a:off x="3048980" y="712772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202323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92" y="1581944"/>
            <a:ext cx="9242804" cy="5129425"/>
          </a:xfrm>
        </p:spPr>
        <p:txBody>
          <a:bodyPr>
            <a:normAutofit/>
          </a:bodyPr>
          <a:lstStyle/>
          <a:p>
            <a:pPr marL="342900" lvl="0" indent="-342900">
              <a:buFont typeface="+mj-lt"/>
              <a:buAutoNum type="arabicPeriod" startAt="8"/>
            </a:pPr>
            <a:r>
              <a:rPr lang="en-US" sz="1400" dirty="0">
                <a:latin typeface="Times New Roman" pitchFamily="18" charset="0"/>
                <a:cs typeface="Times New Roman" pitchFamily="18" charset="0"/>
              </a:rPr>
              <a:t>It is possible to bookmark your query map or send the URL to another person by using the Permalink tool .  </a:t>
            </a:r>
            <a:endParaRPr lang="en-US" sz="1400" dirty="0" smtClean="0">
              <a:latin typeface="Times New Roman" pitchFamily="18" charset="0"/>
              <a:cs typeface="Times New Roman" pitchFamily="18" charset="0"/>
            </a:endParaRPr>
          </a:p>
          <a:p>
            <a:pPr marL="0" lvl="0" indent="0">
              <a:buNone/>
            </a:pPr>
            <a:r>
              <a:rPr lang="en-US" sz="1400" dirty="0" smtClean="0">
                <a:latin typeface="Times New Roman" pitchFamily="18" charset="0"/>
                <a:cs typeface="Times New Roman" pitchFamily="18" charset="0"/>
              </a:rPr>
              <a:t>      Click </a:t>
            </a:r>
            <a:r>
              <a:rPr lang="en-US" sz="1400" dirty="0">
                <a:latin typeface="Times New Roman" pitchFamily="18" charset="0"/>
                <a:cs typeface="Times New Roman" pitchFamily="18" charset="0"/>
              </a:rPr>
              <a:t>the yellow star and follow the instructions.  (Instructions are slightly different for different browsers</a:t>
            </a:r>
            <a:r>
              <a:rPr lang="en-US" sz="1400" dirty="0" smtClean="0">
                <a:latin typeface="Times New Roman" pitchFamily="18" charset="0"/>
                <a:cs typeface="Times New Roman" pitchFamily="18" charset="0"/>
              </a:rPr>
              <a:t>.)</a:t>
            </a:r>
          </a:p>
          <a:p>
            <a:pPr marL="342900" lvl="0" indent="-342900">
              <a:buFont typeface="+mj-lt"/>
              <a:buAutoNum type="arabicPeriod" startAt="9"/>
            </a:pPr>
            <a:endParaRPr lang="en-US" sz="1400" dirty="0" smtClean="0">
              <a:latin typeface="Times New Roman" pitchFamily="18" charset="0"/>
              <a:cs typeface="Times New Roman" pitchFamily="18" charset="0"/>
            </a:endParaRPr>
          </a:p>
          <a:p>
            <a:pPr marL="342900" lvl="0" indent="-342900">
              <a:buFont typeface="+mj-lt"/>
              <a:buAutoNum type="arabicPeriod" startAt="9"/>
            </a:pPr>
            <a:r>
              <a:rPr lang="en-US" sz="1400" dirty="0" smtClean="0">
                <a:latin typeface="Times New Roman" pitchFamily="18" charset="0"/>
                <a:cs typeface="Times New Roman" pitchFamily="18" charset="0"/>
              </a:rPr>
              <a:t>You </a:t>
            </a:r>
            <a:r>
              <a:rPr lang="en-US" sz="1400" dirty="0">
                <a:latin typeface="Times New Roman" pitchFamily="18" charset="0"/>
                <a:cs typeface="Times New Roman" pitchFamily="18" charset="0"/>
              </a:rPr>
              <a:t>can print your query map and the printout will contain only the dots on the map that match the query filter. </a:t>
            </a:r>
          </a:p>
          <a:p>
            <a:pPr marL="342900" indent="-342900">
              <a:buFont typeface="+mj-lt"/>
              <a:buAutoNum type="arabicPeriod" startAt="10"/>
            </a:pPr>
            <a:endParaRPr lang="en-US" sz="1400" dirty="0" smtClean="0">
              <a:latin typeface="Times New Roman" pitchFamily="18" charset="0"/>
              <a:cs typeface="Times New Roman" pitchFamily="18" charset="0"/>
            </a:endParaRPr>
          </a:p>
          <a:p>
            <a:pPr marL="342900" indent="-342900">
              <a:buFont typeface="+mj-lt"/>
              <a:buAutoNum type="arabicPeriod" startAt="10"/>
            </a:pPr>
            <a:r>
              <a:rPr lang="en-US" sz="1400" dirty="0" smtClean="0">
                <a:latin typeface="Times New Roman" pitchFamily="18" charset="0"/>
                <a:cs typeface="Times New Roman" pitchFamily="18" charset="0"/>
              </a:rPr>
              <a:t>You </a:t>
            </a:r>
            <a:r>
              <a:rPr lang="en-US" sz="1400" dirty="0">
                <a:latin typeface="Times New Roman" pitchFamily="18" charset="0"/>
                <a:cs typeface="Times New Roman" pitchFamily="18" charset="0"/>
              </a:rPr>
              <a:t>can extract the data of your query and the resulting shapefile or KML will only contain the parcels that match the query filter.  </a:t>
            </a:r>
          </a:p>
          <a:p>
            <a:pPr marL="342900" lvl="0" indent="-342900">
              <a:buFont typeface="+mj-lt"/>
              <a:buAutoNum type="arabicPeriod" startAt="11"/>
            </a:pPr>
            <a:endParaRPr lang="en-US" sz="1400" dirty="0" smtClean="0">
              <a:latin typeface="Times New Roman" pitchFamily="18" charset="0"/>
              <a:cs typeface="Times New Roman" pitchFamily="18" charset="0"/>
            </a:endParaRPr>
          </a:p>
          <a:p>
            <a:pPr marL="342900" lvl="0" indent="-342900">
              <a:buFont typeface="+mj-lt"/>
              <a:buAutoNum type="arabicPeriod" startAt="11"/>
            </a:pPr>
            <a:r>
              <a:rPr lang="en-US" sz="1400" dirty="0" smtClean="0">
                <a:latin typeface="Times New Roman" pitchFamily="18" charset="0"/>
                <a:cs typeface="Times New Roman" pitchFamily="18" charset="0"/>
              </a:rPr>
              <a:t>If </a:t>
            </a:r>
            <a:r>
              <a:rPr lang="en-US" sz="1400" dirty="0">
                <a:latin typeface="Times New Roman" pitchFamily="18" charset="0"/>
                <a:cs typeface="Times New Roman" pitchFamily="18" charset="0"/>
              </a:rPr>
              <a:t>exported as a shapefile, one of files contained in the export will have a .dbf extension. This file is the assessors table of your selected parcels.  While you do need GIS software to view a shapefile, you can view the .dbf in Excel</a:t>
            </a:r>
            <a:r>
              <a:rPr lang="en-US" sz="1400" dirty="0" smtClean="0">
                <a:latin typeface="Times New Roman" pitchFamily="18" charset="0"/>
                <a:cs typeface="Times New Roman" pitchFamily="18" charset="0"/>
              </a:rPr>
              <a:t>.</a:t>
            </a:r>
          </a:p>
          <a:p>
            <a:pPr marL="0" lvl="0" indent="0">
              <a:buNone/>
            </a:pPr>
            <a:endParaRPr lang="en-US" sz="1400" dirty="0">
              <a:latin typeface="Times New Roman" pitchFamily="18" charset="0"/>
              <a:cs typeface="Times New Roman" pitchFamily="18" charset="0"/>
            </a:endParaRPr>
          </a:p>
          <a:p>
            <a:pPr marL="0" lvl="0" indent="0">
              <a:buNone/>
            </a:pPr>
            <a:endParaRPr lang="en-US" sz="1400" dirty="0">
              <a:latin typeface="Times New Roman" pitchFamily="18" charset="0"/>
              <a:cs typeface="Times New Roman" pitchFamily="18" charset="0"/>
            </a:endParaRPr>
          </a:p>
          <a:p>
            <a:endParaRPr lang="en-US" dirty="0"/>
          </a:p>
        </p:txBody>
      </p:sp>
      <p:sp>
        <p:nvSpPr>
          <p:cNvPr id="5" name="Title 1"/>
          <p:cNvSpPr>
            <a:spLocks noGrp="1"/>
          </p:cNvSpPr>
          <p:nvPr>
            <p:ph type="title"/>
          </p:nvPr>
        </p:nvSpPr>
        <p:spPr/>
        <p:txBody>
          <a:bodyPr>
            <a:noAutofit/>
          </a:bodyPr>
          <a:lstStyle/>
          <a:p>
            <a:pPr algn="l"/>
            <a:r>
              <a:rPr lang="en-US" sz="3200" b="1" dirty="0"/>
              <a:t>How to Use the Parcel Data Filter</a:t>
            </a:r>
            <a:r>
              <a:rPr lang="en-US" sz="3200" dirty="0"/>
              <a:t> </a:t>
            </a:r>
            <a:r>
              <a:rPr lang="en-US" sz="3200" b="1" dirty="0" smtClean="0"/>
              <a:t>Tool (cont.):</a:t>
            </a:r>
            <a:endParaRPr lang="en-US" sz="2400" dirty="0"/>
          </a:p>
        </p:txBody>
      </p:sp>
      <p:pic>
        <p:nvPicPr>
          <p:cNvPr id="6" name="Picture 5"/>
          <p:cNvPicPr/>
          <p:nvPr/>
        </p:nvPicPr>
        <p:blipFill>
          <a:blip r:embed="rId2"/>
          <a:stretch>
            <a:fillRect/>
          </a:stretch>
        </p:blipFill>
        <p:spPr>
          <a:xfrm>
            <a:off x="8589460" y="1617947"/>
            <a:ext cx="304800" cy="295275"/>
          </a:xfrm>
          <a:prstGeom prst="rect">
            <a:avLst/>
          </a:prstGeom>
        </p:spPr>
      </p:pic>
      <p:sp>
        <p:nvSpPr>
          <p:cNvPr id="7" name="TextBox 6"/>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202323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57200"/>
            <a:ext cx="10058400" cy="615553"/>
          </a:xfrm>
        </p:spPr>
        <p:txBody>
          <a:bodyPr lIns="685800" tIns="0" rIns="685800" bIns="0">
            <a:spAutoFit/>
          </a:bodyPr>
          <a:lstStyle/>
          <a:p>
            <a:pPr algn="l"/>
            <a:r>
              <a:rPr lang="en-US" sz="4000" kern="1200" dirty="0" smtClean="0">
                <a:solidFill>
                  <a:schemeClr val="tx1"/>
                </a:solidFill>
                <a:latin typeface="Calibri"/>
                <a:ea typeface="+mn-ea"/>
                <a:cs typeface="Times New Roman"/>
              </a:rPr>
              <a:t>Problems</a:t>
            </a:r>
            <a:r>
              <a:rPr lang="en-US" sz="4000" b="0" i="0" kern="1200" spc="0" baseline="0" dirty="0" smtClean="0">
                <a:solidFill>
                  <a:schemeClr val="tx1"/>
                </a:solidFill>
                <a:latin typeface="Calibri"/>
                <a:ea typeface="+mn-ea"/>
                <a:cs typeface="Times New Roman"/>
              </a:rPr>
              <a:t>? Questions? Comments?</a:t>
            </a:r>
            <a:endParaRPr lang="en-US" dirty="0"/>
          </a:p>
        </p:txBody>
      </p:sp>
      <p:sp>
        <p:nvSpPr>
          <p:cNvPr id="12" name="Subtitle 2"/>
          <p:cNvSpPr txBox="1">
            <a:spLocks/>
          </p:cNvSpPr>
          <p:nvPr/>
        </p:nvSpPr>
        <p:spPr>
          <a:xfrm>
            <a:off x="0" y="1371600"/>
            <a:ext cx="10058400" cy="5827236"/>
          </a:xfrm>
          <a:prstGeom prst="rect">
            <a:avLst/>
          </a:prstGeom>
        </p:spPr>
        <p:txBody>
          <a:bodyPr vert="horz" lIns="685800" tIns="0" rIns="685800" bIns="0" rtlCol="0">
            <a:spAutoFit/>
          </a:bodyPr>
          <a:lstStyle/>
          <a:p>
            <a:pPr lvl="0">
              <a:spcAft>
                <a:spcPts val="1700"/>
              </a:spcAft>
            </a:pPr>
            <a:r>
              <a:rPr lang="en-US" sz="1400" b="1" dirty="0" smtClean="0">
                <a:latin typeface="Times New Roman" pitchFamily="18" charset="0"/>
                <a:cs typeface="Times New Roman" pitchFamily="18" charset="0"/>
              </a:rPr>
              <a:t>Troubleshooting</a:t>
            </a:r>
            <a:br>
              <a:rPr lang="en-US" sz="1400" b="1"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If the map does not initially load in Internet Explorer, go to the “Tools” menu and click “Internet Options.” Click on the “Security” tab and click the button “Default level.” Click the “Apply” button and the “OK” button and then reload the MuniMapper page.</a:t>
            </a:r>
          </a:p>
          <a:p>
            <a:pPr>
              <a:spcAft>
                <a:spcPts val="1700"/>
              </a:spcAft>
            </a:pPr>
            <a:r>
              <a:rPr lang="en-US" sz="1400" b="1" dirty="0" smtClean="0">
                <a:latin typeface="Times New Roman" pitchFamily="18" charset="0"/>
                <a:cs typeface="Times New Roman" pitchFamily="18" charset="0"/>
              </a:rPr>
              <a:t>Errors Drawing Data Layers</a:t>
            </a:r>
            <a:br>
              <a:rPr lang="en-US" sz="1400" b="1"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If there is an error drawing a data layer, the data layer’s icon in the “Active Data Layers”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window will have a red exclamation point. This red exclamation point indicates that the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data layer is currently unavailable; this may be due to an internet connection or a web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services problem. Changing the map extent (e.g., panning), adding data layers, etc., will</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cause the data link to be refreshed. If this connection is restored, the red exclamation point will go away.</a:t>
            </a:r>
            <a:endParaRPr lang="en-US" sz="1400" b="1" dirty="0" smtClean="0">
              <a:latin typeface="Times New Roman" pitchFamily="18" charset="0"/>
              <a:cs typeface="Times New Roman" pitchFamily="18" charset="0"/>
            </a:endParaRPr>
          </a:p>
          <a:p>
            <a:pPr>
              <a:spcAft>
                <a:spcPts val="1700"/>
              </a:spcAft>
            </a:pPr>
            <a:r>
              <a:rPr lang="en-US" sz="1400" b="1" dirty="0" smtClean="0">
                <a:latin typeface="Times New Roman" pitchFamily="18" charset="0"/>
                <a:cs typeface="Times New Roman" pitchFamily="18" charset="0"/>
              </a:rPr>
              <a:t>Please Report Problems and Give Feedback</a:t>
            </a:r>
            <a:r>
              <a:rPr lang="en-US" sz="1400" dirty="0" smtClean="0">
                <a:latin typeface="Times New Roman" pitchFamily="18" charset="0"/>
                <a:cs typeface="Times New Roman" pitchFamily="18" charset="0"/>
              </a:rP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To assist in the maintenance of these data, users are encouraged to report errors or omissions. To report a data error, please contact the MassGIS Outreach Coordinator at </a:t>
            </a:r>
            <a:r>
              <a:rPr lang="en-US" sz="1400" u="sng" dirty="0" smtClean="0">
                <a:latin typeface="Times New Roman" pitchFamily="18" charset="0"/>
                <a:cs typeface="Times New Roman" pitchFamily="18" charset="0"/>
                <a:hlinkClick r:id="rId3" tooltip="paul.nutting@state.ma.us"/>
              </a:rPr>
              <a:t>paul.nutting@state.ma.us</a:t>
            </a:r>
            <a:r>
              <a:rPr lang="en-US" sz="1400" dirty="0" smtClean="0">
                <a:latin typeface="Times New Roman" pitchFamily="18" charset="0"/>
                <a:cs typeface="Times New Roman" pitchFamily="18" charset="0"/>
              </a:rPr>
              <a:t>. We would also appreciate feedback, so please let us know of any suggested enhancements, bugs you experience, or other comments you may have. To view a list of known problems or to check and see if a bug you experienced is documented, please see the </a:t>
            </a:r>
            <a:r>
              <a:rPr lang="en-US" sz="1400" u="sng" dirty="0" smtClean="0">
                <a:latin typeface="Times New Roman" pitchFamily="18" charset="0"/>
                <a:cs typeface="Times New Roman" pitchFamily="18" charset="0"/>
                <a:hlinkClick r:id="rId4" tooltip="list of issues"/>
              </a:rPr>
              <a:t>list of issues</a:t>
            </a:r>
            <a:r>
              <a:rPr lang="en-US" sz="1400" dirty="0" smtClean="0">
                <a:latin typeface="Times New Roman" pitchFamily="18" charset="0"/>
                <a:cs typeface="Times New Roman" pitchFamily="18" charset="0"/>
              </a:rPr>
              <a:t> on the </a:t>
            </a:r>
            <a:r>
              <a:rPr lang="en-US" sz="1400" u="sng" dirty="0" smtClean="0">
                <a:latin typeface="Times New Roman" pitchFamily="18" charset="0"/>
                <a:cs typeface="Times New Roman" pitchFamily="18" charset="0"/>
                <a:hlinkClick r:id="rId5" tooltip="MORIS Google Code site"/>
              </a:rPr>
              <a:t>MORIS Google Code site</a:t>
            </a:r>
            <a:r>
              <a:rPr lang="en-US" sz="1400" dirty="0" smtClean="0">
                <a:latin typeface="Times New Roman" pitchFamily="18" charset="0"/>
                <a:cs typeface="Times New Roman" pitchFamily="18" charset="0"/>
              </a:rPr>
              <a:t>.</a:t>
            </a:r>
          </a:p>
          <a:p>
            <a:pPr>
              <a:spcAft>
                <a:spcPts val="1700"/>
              </a:spcAft>
            </a:pPr>
            <a:r>
              <a:rPr lang="en-US" sz="1400" b="1" dirty="0" smtClean="0">
                <a:latin typeface="Times New Roman" pitchFamily="18" charset="0"/>
                <a:cs typeface="Times New Roman" pitchFamily="18" charset="0"/>
              </a:rPr>
              <a:t>Interested in learning more?</a:t>
            </a:r>
            <a:br>
              <a:rPr lang="en-US" sz="1400" b="1"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If you are interested in learning more about the technology behind MuniMapper, please view the MORIS Developers Documentation available at </a:t>
            </a:r>
            <a:r>
              <a:rPr lang="en-US" sz="1400" u="sng" dirty="0" smtClean="0">
                <a:latin typeface="Times New Roman" pitchFamily="18" charset="0"/>
                <a:cs typeface="Times New Roman" pitchFamily="18" charset="0"/>
                <a:hlinkClick r:id="rId6" tooltip="MORIS developers documentation"/>
              </a:rPr>
              <a:t>http://maps.massgis.state.ma.us/map_ol/moris_developers_documentation.htm</a:t>
            </a:r>
            <a:r>
              <a:rPr lang="en-US" sz="1400" dirty="0" smtClean="0">
                <a:latin typeface="Times New Roman" pitchFamily="18" charset="0"/>
                <a:cs typeface="Times New Roman" pitchFamily="18" charset="0"/>
              </a:rPr>
              <a:t>.</a:t>
            </a:r>
          </a:p>
          <a:p>
            <a:r>
              <a:rPr lang="en-US" sz="1400" b="1" dirty="0" smtClean="0">
                <a:latin typeface="Times New Roman" pitchFamily="18" charset="0"/>
                <a:cs typeface="Times New Roman" pitchFamily="18" charset="0"/>
              </a:rPr>
              <a:t>Terms of Use:</a:t>
            </a:r>
          </a:p>
          <a:p>
            <a:r>
              <a:rPr lang="en-US" sz="1400" dirty="0">
                <a:latin typeface="Times New Roman" pitchFamily="18" charset="0"/>
                <a:cs typeface="Times New Roman" pitchFamily="18" charset="0"/>
              </a:rPr>
              <a:t>By using OLIVER you are also bound by </a:t>
            </a:r>
            <a:r>
              <a:rPr lang="en-US" sz="1400" dirty="0">
                <a:latin typeface="Times New Roman" pitchFamily="18" charset="0"/>
                <a:cs typeface="Times New Roman" pitchFamily="18" charset="0"/>
                <a:hlinkClick r:id="rId7"/>
              </a:rPr>
              <a:t>Google's Terms of Service</a:t>
            </a:r>
            <a:r>
              <a:rPr lang="en-US" sz="1400" dirty="0">
                <a:latin typeface="Times New Roman" pitchFamily="18" charset="0"/>
                <a:cs typeface="Times New Roman" pitchFamily="18" charset="0"/>
              </a:rPr>
              <a:t>. OLIVER's privacy policy includes </a:t>
            </a:r>
            <a:r>
              <a:rPr lang="en-US" sz="1400" dirty="0">
                <a:latin typeface="Times New Roman" pitchFamily="18" charset="0"/>
                <a:cs typeface="Times New Roman" pitchFamily="18" charset="0"/>
                <a:hlinkClick r:id="rId8"/>
              </a:rPr>
              <a:t>Google's privacy policy</a:t>
            </a:r>
            <a:r>
              <a:rPr lang="en-US" sz="1400" dirty="0">
                <a:latin typeface="Times New Roman" pitchFamily="18" charset="0"/>
                <a:cs typeface="Times New Roman" pitchFamily="18" charset="0"/>
              </a:rPr>
              <a:t>. </a:t>
            </a:r>
            <a:endParaRPr lang="en-US" sz="1400" b="1" dirty="0" smtClean="0">
              <a:latin typeface="Times New Roman" pitchFamily="18" charset="0"/>
              <a:cs typeface="Times New Roman" pitchFamily="18" charset="0"/>
            </a:endParaRPr>
          </a:p>
          <a:p>
            <a:pPr>
              <a:spcAft>
                <a:spcPts val="1700"/>
              </a:spcAft>
            </a:pPr>
            <a:endParaRPr lang="en-US" sz="1400" b="1" dirty="0">
              <a:latin typeface="Times New Roman" pitchFamily="18" charset="0"/>
              <a:cs typeface="Times New Roman" pitchFamily="18" charset="0"/>
            </a:endParaRPr>
          </a:p>
        </p:txBody>
      </p:sp>
      <p:pic>
        <p:nvPicPr>
          <p:cNvPr id="7" name="Picture 2" descr="Red exclamation point icon for a data layer. Mouse cursor is hovering over the icon in the &quot;Active Data Layers&quot; window to view the message &quot;There was an error drawing this data layer.&quot;"/>
          <p:cNvPicPr>
            <a:picLocks noChangeAspect="1" noChangeArrowheads="1"/>
          </p:cNvPicPr>
          <p:nvPr/>
        </p:nvPicPr>
        <p:blipFill>
          <a:blip r:embed="rId9" cstate="print"/>
          <a:srcRect/>
          <a:stretch>
            <a:fillRect/>
          </a:stretch>
        </p:blipFill>
        <p:spPr bwMode="auto">
          <a:xfrm>
            <a:off x="7050024" y="2514600"/>
            <a:ext cx="2322576" cy="921416"/>
          </a:xfrm>
          <a:prstGeom prst="rect">
            <a:avLst/>
          </a:prstGeom>
          <a:noFill/>
          <a:ln>
            <a:solidFill>
              <a:schemeClr val="bg1">
                <a:lumMod val="85000"/>
              </a:schemeClr>
            </a:solidFill>
          </a:ln>
        </p:spPr>
      </p:pic>
      <p:sp>
        <p:nvSpPr>
          <p:cNvPr id="5" name="TextBox 4"/>
          <p:cNvSpPr txBox="1"/>
          <p:nvPr/>
        </p:nvSpPr>
        <p:spPr>
          <a:xfrm>
            <a:off x="3048980" y="680252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10"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05780"/>
            <a:ext cx="10058400" cy="830997"/>
          </a:xfrm>
        </p:spPr>
        <p:txBody>
          <a:bodyPr lIns="685800" tIns="0" rIns="685800" bIns="0" anchor="t" anchorCtr="0">
            <a:spAutoFit/>
          </a:bodyPr>
          <a:lstStyle/>
          <a:p>
            <a:pPr lvl="0" algn="l"/>
            <a:r>
              <a:rPr lang="en-US" sz="4000" dirty="0" smtClean="0">
                <a:cs typeface="Times New Roman" pitchFamily="18" charset="0"/>
              </a:rPr>
              <a:t>Tools </a:t>
            </a:r>
            <a:r>
              <a:rPr lang="en-US" sz="2000" dirty="0" smtClean="0">
                <a:cs typeface="Times New Roman" pitchFamily="18" charset="0"/>
              </a:rPr>
              <a:t>–</a:t>
            </a:r>
            <a:r>
              <a:rPr lang="en-US" sz="4000" dirty="0" smtClean="0">
                <a:cs typeface="Times New Roman" pitchFamily="18" charset="0"/>
              </a:rPr>
              <a:t> </a:t>
            </a:r>
            <a:r>
              <a:rPr lang="en-US" sz="1200" i="1" dirty="0">
                <a:latin typeface="Times New Roman" pitchFamily="18" charset="0"/>
                <a:cs typeface="Times New Roman" pitchFamily="18" charset="0"/>
              </a:rPr>
              <a:t>Please note: Not all tools are available </a:t>
            </a:r>
            <a:r>
              <a:rPr lang="en-US" sz="1200" i="1" dirty="0" smtClean="0">
                <a:latin typeface="Times New Roman" pitchFamily="18" charset="0"/>
                <a:cs typeface="Times New Roman" pitchFamily="18" charset="0"/>
              </a:rPr>
              <a:t>for all municipalities.</a:t>
            </a:r>
            <a:r>
              <a:rPr lang="en-US" sz="2000" dirty="0">
                <a:cs typeface="Times New Roman" pitchFamily="18" charset="0"/>
              </a:rPr>
              <a:t/>
            </a:r>
            <a:br>
              <a:rPr lang="en-US" sz="2000" dirty="0">
                <a:cs typeface="Times New Roman" pitchFamily="18" charset="0"/>
              </a:rPr>
            </a:br>
            <a:endParaRPr lang="en-US" sz="1400" i="1" dirty="0">
              <a:latin typeface="Times New Roman" pitchFamily="18" charset="0"/>
              <a:cs typeface="Times New Roman" pitchFamily="18" charset="0"/>
            </a:endParaRPr>
          </a:p>
        </p:txBody>
      </p:sp>
      <p:sp>
        <p:nvSpPr>
          <p:cNvPr id="22" name="Title 1"/>
          <p:cNvSpPr txBox="1">
            <a:spLocks/>
          </p:cNvSpPr>
          <p:nvPr/>
        </p:nvSpPr>
        <p:spPr>
          <a:xfrm>
            <a:off x="0" y="1143000"/>
            <a:ext cx="10058400" cy="184666"/>
          </a:xfrm>
          <a:prstGeom prst="rect">
            <a:avLst/>
          </a:prstGeom>
        </p:spPr>
        <p:txBody>
          <a:bodyPr vert="horz" lIns="685800" tIns="0" rIns="685800" bIns="0" rtlCol="0" anchor="ctr" anchorCtr="0">
            <a:spAutoFit/>
          </a:bodyPr>
          <a:lstStyle/>
          <a:p>
            <a:pPr lvl="0">
              <a:spcBef>
                <a:spcPct val="0"/>
              </a:spcBef>
              <a:defRPr/>
            </a:pPr>
            <a:r>
              <a:rPr lang="en-US" sz="1200" i="1" dirty="0" smtClean="0">
                <a:latin typeface="Times New Roman" pitchFamily="18" charset="0"/>
                <a:cs typeface="Times New Roman" pitchFamily="18" charset="0"/>
              </a:rPr>
              <a:t>Please note: Not all tools are available in all viewers.</a:t>
            </a:r>
            <a:endParaRPr kumimoji="0" lang="en-US" sz="12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
        <p:nvSpPr>
          <p:cNvPr id="57" name="TextBox 56"/>
          <p:cNvSpPr txBox="1"/>
          <p:nvPr/>
        </p:nvSpPr>
        <p:spPr>
          <a:xfrm>
            <a:off x="24644" y="-2232"/>
            <a:ext cx="10058400" cy="8624220"/>
          </a:xfrm>
          <a:prstGeom prst="rect">
            <a:avLst/>
          </a:prstGeom>
          <a:noFill/>
        </p:spPr>
        <p:txBody>
          <a:bodyPr wrap="square" lIns="960120" tIns="1463040" rIns="685800" bIns="685800" numCol="3" spcCol="457200" rtlCol="0">
            <a:spAutoFit/>
          </a:bodyPr>
          <a:lstStyle/>
          <a:p>
            <a:pPr>
              <a:spcAft>
                <a:spcPts val="600"/>
              </a:spcAft>
            </a:pPr>
            <a:r>
              <a:rPr lang="en-US" sz="1100" b="1" dirty="0" smtClean="0">
                <a:latin typeface="Times New Roman" pitchFamily="18" charset="0"/>
                <a:cs typeface="Times New Roman" pitchFamily="18" charset="0"/>
              </a:rPr>
              <a:t>Zoom in.</a:t>
            </a:r>
            <a:r>
              <a:rPr lang="en-US" sz="1100" dirty="0" smtClean="0">
                <a:latin typeface="Times New Roman" pitchFamily="18" charset="0"/>
                <a:cs typeface="Times New Roman" pitchFamily="18" charset="0"/>
              </a:rPr>
              <a:t> Click this button then click on the map to zoom in to an area, or click on the map, hold down the mouse button, and drag to draw a box to zoom in to that area of interest. The box will be outlined in red as you draw it.</a:t>
            </a:r>
          </a:p>
          <a:p>
            <a:pPr>
              <a:spcAft>
                <a:spcPts val="600"/>
              </a:spcAft>
            </a:pPr>
            <a:r>
              <a:rPr lang="en-US" sz="1100" b="1" dirty="0" smtClean="0">
                <a:latin typeface="Times New Roman" pitchFamily="18" charset="0"/>
                <a:cs typeface="Times New Roman" pitchFamily="18" charset="0"/>
              </a:rPr>
              <a:t>Zoom out.</a:t>
            </a:r>
            <a:r>
              <a:rPr lang="en-US" sz="1100" dirty="0" smtClean="0">
                <a:latin typeface="Times New Roman" pitchFamily="18" charset="0"/>
                <a:cs typeface="Times New Roman" pitchFamily="18" charset="0"/>
              </a:rPr>
              <a:t> Click this button then click on the map to see approximately twice as much area, or click on the map, hold down the mouse button, and drag to draw a box to zoom out from that box. The box will be outlined in red as you draw it.</a:t>
            </a:r>
          </a:p>
          <a:p>
            <a:pPr>
              <a:spcAft>
                <a:spcPts val="600"/>
              </a:spcAft>
            </a:pPr>
            <a:r>
              <a:rPr lang="en-US" sz="1100" b="1" dirty="0" smtClean="0">
                <a:latin typeface="Times New Roman" pitchFamily="18" charset="0"/>
                <a:cs typeface="Times New Roman" pitchFamily="18" charset="0"/>
              </a:rPr>
              <a:t>Zoom to scale.</a:t>
            </a:r>
            <a:r>
              <a:rPr lang="en-US" sz="1100" dirty="0" smtClean="0">
                <a:latin typeface="Times New Roman" pitchFamily="18" charset="0"/>
                <a:cs typeface="Times New Roman" pitchFamily="18" charset="0"/>
              </a:rPr>
              <a:t> Click this button to view a drop-down menu. Click one of the listed common map scales, or to zoom to an exact scale, enter a scale value (e.g., 7,500) into the “Custom scale” box. Press Enter to zoom to that scale. This tool is only available in the custom basemap.</a:t>
            </a:r>
          </a:p>
          <a:p>
            <a:pPr>
              <a:spcAft>
                <a:spcPts val="600"/>
              </a:spcAft>
            </a:pPr>
            <a:r>
              <a:rPr lang="en-US" sz="1100" b="1" dirty="0" smtClean="0">
                <a:latin typeface="Times New Roman" pitchFamily="18" charset="0"/>
                <a:cs typeface="Times New Roman" pitchFamily="18" charset="0"/>
              </a:rPr>
              <a:t>Pan.</a:t>
            </a:r>
            <a:r>
              <a:rPr lang="en-US" sz="1100" dirty="0" smtClean="0">
                <a:latin typeface="Times New Roman" pitchFamily="18" charset="0"/>
                <a:cs typeface="Times New Roman" pitchFamily="18" charset="0"/>
              </a:rPr>
              <a:t> Click this button then click on the map, hold down the mouse button, and drag to recenter the map.</a:t>
            </a:r>
          </a:p>
          <a:p>
            <a:pPr>
              <a:spcAft>
                <a:spcPts val="600"/>
              </a:spcAft>
            </a:pPr>
            <a:r>
              <a:rPr lang="en-US" sz="1100" b="1" dirty="0" smtClean="0">
                <a:latin typeface="Times New Roman" pitchFamily="18" charset="0"/>
                <a:cs typeface="Times New Roman" pitchFamily="18" charset="0"/>
              </a:rPr>
              <a:t>Zoom to initial extent.</a:t>
            </a:r>
            <a:r>
              <a:rPr lang="en-US" sz="1100" dirty="0" smtClean="0">
                <a:latin typeface="Times New Roman" pitchFamily="18" charset="0"/>
                <a:cs typeface="Times New Roman" pitchFamily="18" charset="0"/>
              </a:rPr>
              <a:t> Click this button to zoom to the original statewide map extent.</a:t>
            </a:r>
          </a:p>
          <a:p>
            <a:pPr>
              <a:spcAft>
                <a:spcPts val="600"/>
              </a:spcAft>
            </a:pPr>
            <a:r>
              <a:rPr lang="en-US" sz="1100" b="1" dirty="0" smtClean="0">
                <a:latin typeface="Times New Roman" pitchFamily="18" charset="0"/>
                <a:cs typeface="Times New Roman" pitchFamily="18" charset="0"/>
              </a:rPr>
              <a:t>Zoom to full extent of active data layers.</a:t>
            </a:r>
            <a:r>
              <a:rPr lang="en-US" sz="1100" dirty="0" smtClean="0">
                <a:latin typeface="Times New Roman" pitchFamily="18" charset="0"/>
                <a:cs typeface="Times New Roman" pitchFamily="18" charset="0"/>
              </a:rPr>
              <a:t> Click this button to zoom to the extent of all the active data layers that are checked.</a:t>
            </a:r>
          </a:p>
          <a:p>
            <a:pPr>
              <a:spcAft>
                <a:spcPts val="600"/>
              </a:spcAft>
            </a:pPr>
            <a:r>
              <a:rPr lang="en-US" sz="1100" b="1" dirty="0" smtClean="0">
                <a:latin typeface="Times New Roman" pitchFamily="18" charset="0"/>
                <a:cs typeface="Times New Roman" pitchFamily="18" charset="0"/>
              </a:rPr>
              <a:t>Go back to previous extent.</a:t>
            </a:r>
            <a:r>
              <a:rPr lang="en-US" sz="1100" dirty="0" smtClean="0">
                <a:latin typeface="Times New Roman" pitchFamily="18" charset="0"/>
                <a:cs typeface="Times New Roman" pitchFamily="18" charset="0"/>
              </a:rPr>
              <a:t> Click this button to go back to the previous map extent.</a:t>
            </a:r>
          </a:p>
          <a:p>
            <a:pPr>
              <a:spcAft>
                <a:spcPts val="600"/>
              </a:spcAft>
            </a:pPr>
            <a:r>
              <a:rPr lang="en-US" sz="1100" b="1" dirty="0" smtClean="0">
                <a:latin typeface="Times New Roman" pitchFamily="18" charset="0"/>
                <a:cs typeface="Times New Roman" pitchFamily="18" charset="0"/>
              </a:rPr>
              <a:t>Go to next extent.</a:t>
            </a:r>
            <a:r>
              <a:rPr lang="en-US" sz="1100" dirty="0" smtClean="0">
                <a:latin typeface="Times New Roman" pitchFamily="18" charset="0"/>
                <a:cs typeface="Times New Roman" pitchFamily="18" charset="0"/>
              </a:rPr>
              <a:t> Click this button to go forward to the next map extent.</a:t>
            </a: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smtClean="0">
              <a:latin typeface="Times New Roman" pitchFamily="18" charset="0"/>
              <a:cs typeface="Times New Roman" pitchFamily="18" charset="0"/>
            </a:endParaRPr>
          </a:p>
          <a:p>
            <a:pPr>
              <a:spcAft>
                <a:spcPts val="600"/>
              </a:spcAft>
            </a:pPr>
            <a:r>
              <a:rPr lang="en-US" sz="1100" b="1" dirty="0" smtClean="0">
                <a:latin typeface="Times New Roman" pitchFamily="18" charset="0"/>
                <a:cs typeface="Times New Roman" pitchFamily="18" charset="0"/>
              </a:rPr>
              <a:t>Search for a location.</a:t>
            </a:r>
            <a:r>
              <a:rPr lang="en-US" sz="1100" dirty="0" smtClean="0">
                <a:latin typeface="Times New Roman" pitchFamily="18" charset="0"/>
                <a:cs typeface="Times New Roman" pitchFamily="18" charset="0"/>
              </a:rPr>
              <a:t> Type an address or location into the box and press Enter to zoom to a location. This location feature is provided by Microsoft Bing.</a:t>
            </a:r>
          </a:p>
          <a:p>
            <a:pPr>
              <a:spcAft>
                <a:spcPts val="600"/>
              </a:spcAft>
            </a:pPr>
            <a:r>
              <a:rPr lang="en-US" sz="1100" b="1" dirty="0" smtClean="0">
                <a:latin typeface="Times New Roman" pitchFamily="18" charset="0"/>
                <a:cs typeface="Times New Roman" pitchFamily="18" charset="0"/>
              </a:rPr>
              <a:t>Clear location.</a:t>
            </a:r>
            <a:r>
              <a:rPr lang="en-US" sz="1100" dirty="0" smtClean="0">
                <a:latin typeface="Times New Roman" pitchFamily="18" charset="0"/>
                <a:cs typeface="Times New Roman" pitchFamily="18" charset="0"/>
              </a:rPr>
              <a:t> Click this button to clear the location search results (a blue balloon marker or blue rectangle) from the map.</a:t>
            </a:r>
          </a:p>
          <a:p>
            <a:pPr>
              <a:spcAft>
                <a:spcPts val="600"/>
              </a:spcAft>
            </a:pPr>
            <a:r>
              <a:rPr lang="en-US" sz="1100" b="1" dirty="0" smtClean="0">
                <a:latin typeface="Times New Roman" pitchFamily="18" charset="0"/>
                <a:cs typeface="Times New Roman" pitchFamily="18" charset="0"/>
              </a:rPr>
              <a:t>Pick a Municipality.</a:t>
            </a:r>
            <a:r>
              <a:rPr lang="en-US" sz="1100" dirty="0" smtClean="0">
                <a:latin typeface="Times New Roman" pitchFamily="18" charset="0"/>
                <a:cs typeface="Times New Roman" pitchFamily="18" charset="0"/>
              </a:rPr>
              <a:t> Pick from the dropdown list, or start typing a city or town name and select the name to zoom to that municipality. (only the 351 municipalities are listed, not villages, sections, or neighborhoods-use the search for location window for these location types.)</a:t>
            </a:r>
          </a:p>
          <a:p>
            <a:pPr>
              <a:spcAft>
                <a:spcPts val="600"/>
              </a:spcAft>
            </a:pPr>
            <a:r>
              <a:rPr lang="en-US" sz="1100" b="1" dirty="0" smtClean="0">
                <a:latin typeface="Times New Roman" pitchFamily="18" charset="0"/>
                <a:cs typeface="Times New Roman" pitchFamily="18" charset="0"/>
              </a:rPr>
              <a:t>Abutters List Tool</a:t>
            </a:r>
            <a:r>
              <a:rPr lang="en-US" sz="1100" b="1" dirty="0">
                <a:latin typeface="Times New Roman" pitchFamily="18" charset="0"/>
                <a:cs typeface="Times New Roman" pitchFamily="18" charset="0"/>
              </a:rPr>
              <a:t>.</a:t>
            </a:r>
            <a:r>
              <a:rPr lang="en-US" sz="1100" dirty="0">
                <a:latin typeface="Times New Roman" pitchFamily="18" charset="0"/>
                <a:cs typeface="Times New Roman" pitchFamily="18" charset="0"/>
              </a:rPr>
              <a:t> </a:t>
            </a:r>
            <a:r>
              <a:rPr lang="en-US" sz="1100" dirty="0" smtClean="0">
                <a:latin typeface="Times New Roman" pitchFamily="18" charset="0"/>
                <a:cs typeface="Times New Roman" pitchFamily="18" charset="0"/>
              </a:rPr>
              <a:t>Create </a:t>
            </a:r>
            <a:r>
              <a:rPr lang="en-US" sz="1100" dirty="0">
                <a:latin typeface="Times New Roman" pitchFamily="18" charset="0"/>
                <a:cs typeface="Times New Roman" pitchFamily="18" charset="0"/>
              </a:rPr>
              <a:t>an abutters list from the parcel data. The abutters list will include the owner names and mailing addresses of the parcels with a certain configurable </a:t>
            </a:r>
            <a:r>
              <a:rPr lang="en-US" sz="1100" dirty="0" smtClean="0">
                <a:latin typeface="Times New Roman" pitchFamily="18" charset="0"/>
                <a:cs typeface="Times New Roman" pitchFamily="18" charset="0"/>
              </a:rPr>
              <a:t>distance.</a:t>
            </a:r>
          </a:p>
          <a:p>
            <a:pPr>
              <a:spcAft>
                <a:spcPts val="600"/>
              </a:spcAft>
            </a:pPr>
            <a:r>
              <a:rPr lang="en-US" sz="1100" b="1" dirty="0" smtClean="0">
                <a:latin typeface="Times New Roman" pitchFamily="18" charset="0"/>
                <a:cs typeface="Times New Roman" pitchFamily="18" charset="0"/>
              </a:rPr>
              <a:t>Parcel </a:t>
            </a:r>
            <a:r>
              <a:rPr lang="en-US" sz="1100" b="1" dirty="0">
                <a:latin typeface="Times New Roman" pitchFamily="18" charset="0"/>
                <a:cs typeface="Times New Roman" pitchFamily="18" charset="0"/>
              </a:rPr>
              <a:t>Data Filter Tool.</a:t>
            </a:r>
            <a:r>
              <a:rPr lang="en-US" sz="1100" dirty="0">
                <a:latin typeface="Times New Roman" pitchFamily="18" charset="0"/>
                <a:cs typeface="Times New Roman" pitchFamily="18" charset="0"/>
              </a:rPr>
              <a:t> </a:t>
            </a:r>
            <a:r>
              <a:rPr lang="en-US" sz="1100" dirty="0" smtClean="0">
                <a:latin typeface="Times New Roman" pitchFamily="18" charset="0"/>
                <a:cs typeface="Times New Roman" pitchFamily="18" charset="0"/>
              </a:rPr>
              <a:t>Filter </a:t>
            </a:r>
            <a:r>
              <a:rPr lang="en-US" sz="1100" dirty="0">
                <a:latin typeface="Times New Roman" pitchFamily="18" charset="0"/>
                <a:cs typeface="Times New Roman" pitchFamily="18" charset="0"/>
              </a:rPr>
              <a:t>the parcel data by town or multiple towns, property type, total value (land + bldg.), bldg. value, last sale date, last sale price and lot size.</a:t>
            </a:r>
          </a:p>
          <a:p>
            <a:pPr>
              <a:spcAft>
                <a:spcPts val="600"/>
              </a:spcAft>
            </a:pPr>
            <a:endParaRPr lang="en-US" sz="1100" b="1" dirty="0" smtClean="0">
              <a:latin typeface="Times New Roman" pitchFamily="18" charset="0"/>
              <a:cs typeface="Times New Roman" pitchFamily="18" charset="0"/>
            </a:endParaRPr>
          </a:p>
          <a:p>
            <a:pPr>
              <a:spcAft>
                <a:spcPts val="600"/>
              </a:spcAft>
            </a:pPr>
            <a:endParaRPr lang="en-US" sz="1100" b="1" dirty="0">
              <a:latin typeface="Times New Roman" pitchFamily="18" charset="0"/>
              <a:cs typeface="Times New Roman" pitchFamily="18" charset="0"/>
            </a:endParaRPr>
          </a:p>
          <a:p>
            <a:pPr>
              <a:spcAft>
                <a:spcPts val="600"/>
              </a:spcAft>
            </a:pPr>
            <a:endParaRPr lang="en-US" sz="1100" b="1" dirty="0" smtClean="0">
              <a:latin typeface="Times New Roman" pitchFamily="18" charset="0"/>
              <a:cs typeface="Times New Roman" pitchFamily="18" charset="0"/>
            </a:endParaRPr>
          </a:p>
          <a:p>
            <a:pPr>
              <a:spcAft>
                <a:spcPts val="600"/>
              </a:spcAft>
            </a:pPr>
            <a:endParaRPr lang="en-US" sz="1100" b="1" dirty="0">
              <a:latin typeface="Times New Roman" pitchFamily="18" charset="0"/>
              <a:cs typeface="Times New Roman" pitchFamily="18" charset="0"/>
            </a:endParaRPr>
          </a:p>
          <a:p>
            <a:pPr>
              <a:spcAft>
                <a:spcPts val="600"/>
              </a:spcAft>
            </a:pPr>
            <a:endParaRPr lang="en-US" sz="1100" b="1" dirty="0" smtClean="0">
              <a:latin typeface="Times New Roman" pitchFamily="18" charset="0"/>
              <a:cs typeface="Times New Roman" pitchFamily="18" charset="0"/>
            </a:endParaRPr>
          </a:p>
          <a:p>
            <a:pPr>
              <a:spcAft>
                <a:spcPts val="600"/>
              </a:spcAft>
            </a:pPr>
            <a:endParaRPr lang="en-US" sz="1100" b="1" dirty="0" smtClean="0">
              <a:latin typeface="Times New Roman" pitchFamily="18" charset="0"/>
              <a:cs typeface="Times New Roman" pitchFamily="18" charset="0"/>
            </a:endParaRPr>
          </a:p>
          <a:p>
            <a:pPr>
              <a:spcAft>
                <a:spcPts val="600"/>
              </a:spcAft>
            </a:pPr>
            <a:endParaRPr lang="en-US" sz="1100" b="1" dirty="0">
              <a:latin typeface="Times New Roman" pitchFamily="18" charset="0"/>
              <a:cs typeface="Times New Roman" pitchFamily="18" charset="0"/>
            </a:endParaRPr>
          </a:p>
          <a:p>
            <a:pPr>
              <a:spcAft>
                <a:spcPts val="600"/>
              </a:spcAft>
            </a:pPr>
            <a:endParaRPr lang="en-US" sz="1100" b="1" dirty="0" smtClean="0">
              <a:latin typeface="Times New Roman" pitchFamily="18" charset="0"/>
              <a:cs typeface="Times New Roman" pitchFamily="18" charset="0"/>
            </a:endParaRPr>
          </a:p>
          <a:p>
            <a:pPr>
              <a:spcAft>
                <a:spcPts val="600"/>
              </a:spcAft>
            </a:pPr>
            <a:endParaRPr lang="en-US" sz="1100" b="1" dirty="0">
              <a:latin typeface="Times New Roman" pitchFamily="18" charset="0"/>
              <a:cs typeface="Times New Roman" pitchFamily="18" charset="0"/>
            </a:endParaRPr>
          </a:p>
          <a:p>
            <a:pPr>
              <a:spcAft>
                <a:spcPts val="600"/>
              </a:spcAft>
            </a:pPr>
            <a:r>
              <a:rPr lang="en-US" sz="1100" b="1" dirty="0" smtClean="0">
                <a:latin typeface="Times New Roman" pitchFamily="18" charset="0"/>
                <a:cs typeface="Times New Roman" pitchFamily="18" charset="0"/>
              </a:rPr>
              <a:t>Permalink.</a:t>
            </a:r>
            <a:r>
              <a:rPr lang="en-US" sz="1100" dirty="0" smtClean="0">
                <a:latin typeface="Times New Roman" pitchFamily="18" charset="0"/>
                <a:cs typeface="Times New Roman" pitchFamily="18" charset="0"/>
              </a:rPr>
              <a:t> Click this button to make a permalink for the map. Right-click the blue “permalink” and copy and save it as a bookmark to launch the Muni Mapper application with the current map settings (data layers, extent, etc.) enabled.</a:t>
            </a:r>
          </a:p>
          <a:p>
            <a:pPr>
              <a:spcAft>
                <a:spcPts val="600"/>
              </a:spcAft>
            </a:pPr>
            <a:r>
              <a:rPr lang="en-US" sz="1100" b="1" dirty="0" smtClean="0">
                <a:latin typeface="Times New Roman" pitchFamily="18" charset="0"/>
                <a:cs typeface="Times New Roman" pitchFamily="18" charset="0"/>
              </a:rPr>
              <a:t>Print or save your map and legend. </a:t>
            </a:r>
            <a:r>
              <a:rPr lang="en-US" sz="1100" dirty="0" smtClean="0">
                <a:latin typeface="Times New Roman" pitchFamily="18" charset="0"/>
                <a:cs typeface="Times New Roman" pitchFamily="18" charset="0"/>
              </a:rPr>
              <a:t>Click this button then enter a title and click the “OK” button to print or save images of your map and legend. A new pop-up window will appear. Right-click the blue “here” to open a new browser window containing your map and legend as separate images. You can save the images locally or use the browser print option to print the entire map.</a:t>
            </a:r>
          </a:p>
          <a:p>
            <a:pPr>
              <a:spcAft>
                <a:spcPts val="600"/>
              </a:spcAft>
            </a:pPr>
            <a:r>
              <a:rPr lang="en-US" sz="1100" b="1" dirty="0" smtClean="0">
                <a:latin typeface="Times New Roman" pitchFamily="18" charset="0"/>
                <a:cs typeface="Times New Roman" pitchFamily="18" charset="0"/>
              </a:rPr>
              <a:t>Export data.</a:t>
            </a:r>
            <a:r>
              <a:rPr lang="en-US" sz="1100" dirty="0" smtClean="0">
                <a:latin typeface="Times New Roman" pitchFamily="18" charset="0"/>
                <a:cs typeface="Times New Roman" pitchFamily="18" charset="0"/>
              </a:rPr>
              <a:t> Click this button to launch the data export wizard. This wizard may be used to download geospatial data as shapefiles, Google Earth files (KMLs), or GeoTIFFs.</a:t>
            </a:r>
          </a:p>
          <a:p>
            <a:pPr>
              <a:spcAft>
                <a:spcPts val="600"/>
              </a:spcAft>
            </a:pPr>
            <a:r>
              <a:rPr lang="en-US" sz="1100" b="1" dirty="0" smtClean="0">
                <a:latin typeface="Times New Roman" pitchFamily="18" charset="0"/>
                <a:cs typeface="Times New Roman" pitchFamily="18" charset="0"/>
              </a:rPr>
              <a:t>Help.</a:t>
            </a:r>
            <a:r>
              <a:rPr lang="en-US" sz="1100" dirty="0" smtClean="0">
                <a:latin typeface="Times New Roman" pitchFamily="18" charset="0"/>
                <a:cs typeface="Times New Roman" pitchFamily="18" charset="0"/>
              </a:rPr>
              <a:t> Click this button to view a drop-down menu. Click “Help HTML” to view the user guide in HTML. Click “Help PDF” to view a PDF document of the user guide. Click “About MuniMapper” to learn more about MuniMapper.</a:t>
            </a:r>
          </a:p>
        </p:txBody>
      </p:sp>
      <p:pic>
        <p:nvPicPr>
          <p:cNvPr id="1026" name="Picture 2" descr="&quot;Zoom in&quot; icon"/>
          <p:cNvPicPr>
            <a:picLocks noChangeAspect="1" noChangeArrowheads="1"/>
          </p:cNvPicPr>
          <p:nvPr/>
        </p:nvPicPr>
        <p:blipFill>
          <a:blip r:embed="rId3" cstate="print"/>
          <a:srcRect/>
          <a:stretch>
            <a:fillRect/>
          </a:stretch>
        </p:blipFill>
        <p:spPr bwMode="auto">
          <a:xfrm>
            <a:off x="685800" y="1473932"/>
            <a:ext cx="228600" cy="228600"/>
          </a:xfrm>
          <a:prstGeom prst="rect">
            <a:avLst/>
          </a:prstGeom>
          <a:noFill/>
        </p:spPr>
      </p:pic>
      <p:pic>
        <p:nvPicPr>
          <p:cNvPr id="1027" name="Picture 3" descr="&quot;Zoom out&quot; icon"/>
          <p:cNvPicPr>
            <a:picLocks noChangeAspect="1" noChangeArrowheads="1"/>
          </p:cNvPicPr>
          <p:nvPr/>
        </p:nvPicPr>
        <p:blipFill>
          <a:blip r:embed="rId4" cstate="print"/>
          <a:srcRect/>
          <a:stretch>
            <a:fillRect/>
          </a:stretch>
        </p:blipFill>
        <p:spPr bwMode="auto">
          <a:xfrm>
            <a:off x="696144" y="2584376"/>
            <a:ext cx="228600" cy="228600"/>
          </a:xfrm>
          <a:prstGeom prst="rect">
            <a:avLst/>
          </a:prstGeom>
          <a:noFill/>
        </p:spPr>
      </p:pic>
      <p:pic>
        <p:nvPicPr>
          <p:cNvPr id="1028" name="Picture 4" descr="&quot;Zoom to scale&quot; icon"/>
          <p:cNvPicPr>
            <a:picLocks noChangeAspect="1" noChangeArrowheads="1"/>
          </p:cNvPicPr>
          <p:nvPr/>
        </p:nvPicPr>
        <p:blipFill>
          <a:blip r:embed="rId5" cstate="print"/>
          <a:srcRect/>
          <a:stretch>
            <a:fillRect/>
          </a:stretch>
        </p:blipFill>
        <p:spPr bwMode="auto">
          <a:xfrm>
            <a:off x="685800" y="3664496"/>
            <a:ext cx="228600" cy="228600"/>
          </a:xfrm>
          <a:prstGeom prst="rect">
            <a:avLst/>
          </a:prstGeom>
          <a:noFill/>
        </p:spPr>
      </p:pic>
      <p:pic>
        <p:nvPicPr>
          <p:cNvPr id="1029" name="Picture 5" descr="&quot;Pan&quot; icon"/>
          <p:cNvPicPr>
            <a:picLocks noChangeAspect="1" noChangeArrowheads="1"/>
          </p:cNvPicPr>
          <p:nvPr/>
        </p:nvPicPr>
        <p:blipFill>
          <a:blip r:embed="rId6" cstate="print"/>
          <a:srcRect/>
          <a:stretch>
            <a:fillRect/>
          </a:stretch>
        </p:blipFill>
        <p:spPr bwMode="auto">
          <a:xfrm>
            <a:off x="685800" y="4912060"/>
            <a:ext cx="228600" cy="228600"/>
          </a:xfrm>
          <a:prstGeom prst="rect">
            <a:avLst/>
          </a:prstGeom>
          <a:noFill/>
        </p:spPr>
      </p:pic>
      <p:pic>
        <p:nvPicPr>
          <p:cNvPr id="1030" name="Picture 6" descr="&quot;Zoom to initial extent&quot; icon"/>
          <p:cNvPicPr>
            <a:picLocks noChangeAspect="1" noChangeArrowheads="1"/>
          </p:cNvPicPr>
          <p:nvPr/>
        </p:nvPicPr>
        <p:blipFill>
          <a:blip r:embed="rId7" cstate="print"/>
          <a:srcRect/>
          <a:stretch>
            <a:fillRect/>
          </a:stretch>
        </p:blipFill>
        <p:spPr bwMode="auto">
          <a:xfrm>
            <a:off x="685800" y="5500700"/>
            <a:ext cx="228600" cy="228600"/>
          </a:xfrm>
          <a:prstGeom prst="rect">
            <a:avLst/>
          </a:prstGeom>
          <a:noFill/>
        </p:spPr>
      </p:pic>
      <p:pic>
        <p:nvPicPr>
          <p:cNvPr id="1031" name="Picture 7" descr="&quot;Zoom to full extent of active data layers&quot; icon"/>
          <p:cNvPicPr>
            <a:picLocks noChangeAspect="1" noChangeArrowheads="1"/>
          </p:cNvPicPr>
          <p:nvPr/>
        </p:nvPicPr>
        <p:blipFill>
          <a:blip r:embed="rId8" cstate="print"/>
          <a:srcRect/>
          <a:stretch>
            <a:fillRect/>
          </a:stretch>
        </p:blipFill>
        <p:spPr bwMode="auto">
          <a:xfrm>
            <a:off x="685800" y="5974432"/>
            <a:ext cx="228600" cy="228600"/>
          </a:xfrm>
          <a:prstGeom prst="rect">
            <a:avLst/>
          </a:prstGeom>
          <a:noFill/>
        </p:spPr>
      </p:pic>
      <p:pic>
        <p:nvPicPr>
          <p:cNvPr id="1032" name="Picture 8" descr="&quot;Go back to previous extent&quot; icon"/>
          <p:cNvPicPr>
            <a:picLocks noChangeAspect="1" noChangeArrowheads="1"/>
          </p:cNvPicPr>
          <p:nvPr/>
        </p:nvPicPr>
        <p:blipFill>
          <a:blip r:embed="rId9" cstate="print"/>
          <a:srcRect/>
          <a:stretch>
            <a:fillRect/>
          </a:stretch>
        </p:blipFill>
        <p:spPr bwMode="auto">
          <a:xfrm>
            <a:off x="685800" y="6586500"/>
            <a:ext cx="228600" cy="228600"/>
          </a:xfrm>
          <a:prstGeom prst="rect">
            <a:avLst/>
          </a:prstGeom>
          <a:noFill/>
        </p:spPr>
      </p:pic>
      <p:pic>
        <p:nvPicPr>
          <p:cNvPr id="1033" name="Picture 9" descr="&quot;Go to next extent&quot; icon"/>
          <p:cNvPicPr>
            <a:picLocks noChangeAspect="1" noChangeArrowheads="1"/>
          </p:cNvPicPr>
          <p:nvPr/>
        </p:nvPicPr>
        <p:blipFill>
          <a:blip r:embed="rId10" cstate="print"/>
          <a:srcRect/>
          <a:stretch>
            <a:fillRect/>
          </a:stretch>
        </p:blipFill>
        <p:spPr bwMode="auto">
          <a:xfrm>
            <a:off x="685800" y="7113403"/>
            <a:ext cx="228600" cy="228600"/>
          </a:xfrm>
          <a:prstGeom prst="rect">
            <a:avLst/>
          </a:prstGeom>
          <a:noFill/>
        </p:spPr>
      </p:pic>
      <p:pic>
        <p:nvPicPr>
          <p:cNvPr id="1034" name="Picture 10" descr="&quot;Clear location&quot; icon"/>
          <p:cNvPicPr>
            <a:picLocks noChangeAspect="1" noChangeArrowheads="1"/>
          </p:cNvPicPr>
          <p:nvPr/>
        </p:nvPicPr>
        <p:blipFill>
          <a:blip r:embed="rId11" cstate="print"/>
          <a:srcRect/>
          <a:stretch>
            <a:fillRect/>
          </a:stretch>
        </p:blipFill>
        <p:spPr bwMode="auto">
          <a:xfrm>
            <a:off x="3636470" y="2230016"/>
            <a:ext cx="228600" cy="228600"/>
          </a:xfrm>
          <a:prstGeom prst="rect">
            <a:avLst/>
          </a:prstGeom>
          <a:noFill/>
        </p:spPr>
      </p:pic>
      <p:pic>
        <p:nvPicPr>
          <p:cNvPr id="1038" name="Picture 14" descr="&quot;Permalink&quot; icon"/>
          <p:cNvPicPr>
            <a:picLocks noChangeAspect="1" noChangeArrowheads="1"/>
          </p:cNvPicPr>
          <p:nvPr/>
        </p:nvPicPr>
        <p:blipFill>
          <a:blip r:embed="rId12" cstate="print"/>
          <a:srcRect/>
          <a:stretch>
            <a:fillRect/>
          </a:stretch>
        </p:blipFill>
        <p:spPr bwMode="auto">
          <a:xfrm>
            <a:off x="6651627" y="1473932"/>
            <a:ext cx="228600" cy="228600"/>
          </a:xfrm>
          <a:prstGeom prst="rect">
            <a:avLst/>
          </a:prstGeom>
          <a:noFill/>
        </p:spPr>
      </p:pic>
      <p:pic>
        <p:nvPicPr>
          <p:cNvPr id="1037" name="Picture 13" descr="&quot;Print or save your map and legend&quot; icon"/>
          <p:cNvPicPr>
            <a:picLocks noChangeAspect="1" noChangeArrowheads="1"/>
          </p:cNvPicPr>
          <p:nvPr/>
        </p:nvPicPr>
        <p:blipFill>
          <a:blip r:embed="rId13" cstate="print"/>
          <a:srcRect/>
          <a:stretch>
            <a:fillRect/>
          </a:stretch>
        </p:blipFill>
        <p:spPr bwMode="auto">
          <a:xfrm>
            <a:off x="6615108" y="2574341"/>
            <a:ext cx="228600" cy="228600"/>
          </a:xfrm>
          <a:prstGeom prst="rect">
            <a:avLst/>
          </a:prstGeom>
          <a:noFill/>
        </p:spPr>
      </p:pic>
      <p:pic>
        <p:nvPicPr>
          <p:cNvPr id="1039" name="Picture 15" descr="&quot;Export data&quot; icon"/>
          <p:cNvPicPr>
            <a:picLocks noChangeAspect="1" noChangeArrowheads="1"/>
          </p:cNvPicPr>
          <p:nvPr/>
        </p:nvPicPr>
        <p:blipFill>
          <a:blip r:embed="rId14" cstate="print"/>
          <a:srcRect/>
          <a:stretch>
            <a:fillRect/>
          </a:stretch>
        </p:blipFill>
        <p:spPr bwMode="auto">
          <a:xfrm>
            <a:off x="6602586" y="4138228"/>
            <a:ext cx="228600" cy="228600"/>
          </a:xfrm>
          <a:prstGeom prst="rect">
            <a:avLst/>
          </a:prstGeom>
          <a:noFill/>
        </p:spPr>
      </p:pic>
      <p:pic>
        <p:nvPicPr>
          <p:cNvPr id="1040" name="Picture 16" descr="&quot;Help&quot; icon"/>
          <p:cNvPicPr>
            <a:picLocks noChangeAspect="1" noChangeArrowheads="1"/>
          </p:cNvPicPr>
          <p:nvPr/>
        </p:nvPicPr>
        <p:blipFill>
          <a:blip r:embed="rId15" cstate="print"/>
          <a:srcRect/>
          <a:stretch>
            <a:fillRect/>
          </a:stretch>
        </p:blipFill>
        <p:spPr bwMode="auto">
          <a:xfrm>
            <a:off x="6601680" y="5067981"/>
            <a:ext cx="228600" cy="228600"/>
          </a:xfrm>
          <a:prstGeom prst="rect">
            <a:avLst/>
          </a:prstGeom>
          <a:noFill/>
        </p:spPr>
      </p:pic>
      <p:sp>
        <p:nvSpPr>
          <p:cNvPr id="23" name="TextBox 22"/>
          <p:cNvSpPr txBox="1"/>
          <p:nvPr/>
        </p:nvSpPr>
        <p:spPr>
          <a:xfrm>
            <a:off x="3373016" y="7126560"/>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16"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5800" y="696906"/>
            <a:ext cx="7496175" cy="628650"/>
          </a:xfrm>
          <a:prstGeom prst="rect">
            <a:avLst/>
          </a:prstGeom>
        </p:spPr>
      </p:pic>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68751" y="4086115"/>
            <a:ext cx="228600" cy="228600"/>
          </a:xfrm>
          <a:prstGeom prst="rect">
            <a:avLst/>
          </a:prstGeom>
        </p:spPr>
      </p:pic>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68751" y="5012193"/>
            <a:ext cx="228600" cy="228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57200"/>
            <a:ext cx="10058400" cy="615553"/>
          </a:xfrm>
        </p:spPr>
        <p:txBody>
          <a:bodyPr lIns="685800" tIns="0" rIns="685800" bIns="0" anchor="t" anchorCtr="0">
            <a:spAutoFit/>
          </a:bodyPr>
          <a:lstStyle/>
          <a:p>
            <a:pPr algn="l"/>
            <a:r>
              <a:rPr lang="en-US" sz="4000" dirty="0" smtClean="0">
                <a:cs typeface="Times New Roman" pitchFamily="18" charset="0"/>
              </a:rPr>
              <a:t>Tools (continued)</a:t>
            </a:r>
            <a:endParaRPr lang="en-US" sz="1400" i="1" dirty="0">
              <a:latin typeface="Times New Roman" pitchFamily="18" charset="0"/>
              <a:cs typeface="Times New Roman" pitchFamily="18" charset="0"/>
            </a:endParaRPr>
          </a:p>
        </p:txBody>
      </p:sp>
      <p:sp>
        <p:nvSpPr>
          <p:cNvPr id="14" name="Title 1"/>
          <p:cNvSpPr txBox="1">
            <a:spLocks/>
          </p:cNvSpPr>
          <p:nvPr/>
        </p:nvSpPr>
        <p:spPr>
          <a:xfrm>
            <a:off x="0" y="1143000"/>
            <a:ext cx="10058400" cy="184666"/>
          </a:xfrm>
          <a:prstGeom prst="rect">
            <a:avLst/>
          </a:prstGeom>
        </p:spPr>
        <p:txBody>
          <a:bodyPr vert="horz" lIns="685800" tIns="0" rIns="685800" bIns="0" rtlCol="0" anchor="ctr" anchorCtr="0">
            <a:spAutoFit/>
          </a:bodyPr>
          <a:lstStyle/>
          <a:p>
            <a:pPr lvl="0">
              <a:spcBef>
                <a:spcPct val="0"/>
              </a:spcBef>
              <a:defRPr/>
            </a:pPr>
            <a:r>
              <a:rPr lang="en-US" sz="1200" i="1" dirty="0">
                <a:latin typeface="Times New Roman" pitchFamily="18" charset="0"/>
                <a:cs typeface="Times New Roman" pitchFamily="18" charset="0"/>
              </a:rPr>
              <a:t>Please note: Not all tools are available for all municipalities.</a:t>
            </a:r>
            <a:endParaRPr kumimoji="0" lang="en-US" sz="1200" b="0" i="0" u="none" strike="noStrike" kern="1200" cap="none" spc="0" normalizeH="0" baseline="0" noProof="0" dirty="0">
              <a:ln>
                <a:noFill/>
              </a:ln>
              <a:solidFill>
                <a:schemeClr val="tx1"/>
              </a:solidFill>
              <a:effectLst/>
              <a:uLnTx/>
              <a:uFillTx/>
              <a:latin typeface="+mj-lt"/>
              <a:ea typeface="+mj-ea"/>
              <a:cs typeface="Times New Roman" pitchFamily="18" charset="0"/>
            </a:endParaRPr>
          </a:p>
        </p:txBody>
      </p:sp>
      <p:sp>
        <p:nvSpPr>
          <p:cNvPr id="57" name="TextBox 56"/>
          <p:cNvSpPr txBox="1">
            <a:spLocks/>
          </p:cNvSpPr>
          <p:nvPr/>
        </p:nvSpPr>
        <p:spPr>
          <a:xfrm>
            <a:off x="178927" y="614300"/>
            <a:ext cx="10058400" cy="528700"/>
          </a:xfrm>
          <a:prstGeom prst="rect">
            <a:avLst/>
          </a:prstGeom>
          <a:noFill/>
        </p:spPr>
        <p:txBody>
          <a:bodyPr wrap="none" lIns="960120" tIns="3657600" rIns="685800" bIns="685800" numCol="3" spcCol="457200" rtlCol="0">
            <a:noAutofit/>
          </a:bodyPr>
          <a:lstStyle/>
          <a:p>
            <a:pPr>
              <a:spcAft>
                <a:spcPts val="600"/>
              </a:spcAft>
            </a:pPr>
            <a:r>
              <a:rPr lang="en-US" sz="1100" b="1" dirty="0" smtClean="0">
                <a:latin typeface="Times New Roman" pitchFamily="18" charset="0"/>
                <a:cs typeface="Times New Roman" pitchFamily="18" charset="0"/>
              </a:rPr>
              <a:t>Measure by length or area.</a:t>
            </a:r>
            <a:r>
              <a:rPr lang="en-US" sz="1100" dirty="0" smtClean="0">
                <a:latin typeface="Times New Roman" pitchFamily="18" charset="0"/>
                <a:cs typeface="Times New Roman" pitchFamily="18" charset="0"/>
              </a:rPr>
              <a:t> Click this button to view the measure menu. Move the mouse cursor over “Units” to view a menu of measurement units options and click one of the listed units to select that unit of measurement. Click “By length” to measure the length of a line, click on the map to draw vertices of the line, and double-click to finish drawing the line. Click “By area” to measure the area of a polygon, click on the map to draw vertices of the polygon, and double-click to finish drawing the polygon.</a:t>
            </a: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smtClean="0">
              <a:latin typeface="Times New Roman" pitchFamily="18" charset="0"/>
              <a:cs typeface="Times New Roman" pitchFamily="18" charset="0"/>
            </a:endParaRP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smtClean="0">
              <a:latin typeface="Times New Roman" pitchFamily="18" charset="0"/>
              <a:cs typeface="Times New Roman" pitchFamily="18" charset="0"/>
            </a:endParaRP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smtClean="0">
              <a:latin typeface="Times New Roman" pitchFamily="18" charset="0"/>
              <a:cs typeface="Times New Roman" pitchFamily="18" charset="0"/>
            </a:endParaRPr>
          </a:p>
          <a:p>
            <a:pPr>
              <a:spcAft>
                <a:spcPts val="600"/>
              </a:spcAft>
            </a:pPr>
            <a:endParaRPr lang="en-US" sz="1100" dirty="0">
              <a:latin typeface="Times New Roman" pitchFamily="18" charset="0"/>
              <a:cs typeface="Times New Roman" pitchFamily="18" charset="0"/>
            </a:endParaRPr>
          </a:p>
          <a:p>
            <a:pPr>
              <a:spcAft>
                <a:spcPts val="600"/>
              </a:spcAft>
            </a:pPr>
            <a:endParaRPr lang="en-US" sz="1100" dirty="0">
              <a:latin typeface="Times New Roman" pitchFamily="18" charset="0"/>
              <a:cs typeface="Times New Roman" pitchFamily="18" charset="0"/>
            </a:endParaRPr>
          </a:p>
          <a:p>
            <a:pPr>
              <a:spcAft>
                <a:spcPts val="600"/>
              </a:spcAft>
            </a:pPr>
            <a:r>
              <a:rPr lang="en-US" sz="1100" b="1" dirty="0" smtClean="0">
                <a:latin typeface="Times New Roman" pitchFamily="18" charset="0"/>
                <a:cs typeface="Times New Roman" pitchFamily="18" charset="0"/>
              </a:rPr>
              <a:t>Clear measurement.</a:t>
            </a:r>
            <a:r>
              <a:rPr lang="en-US" sz="1100" dirty="0" smtClean="0">
                <a:latin typeface="Times New Roman" pitchFamily="18" charset="0"/>
                <a:cs typeface="Times New Roman" pitchFamily="18" charset="0"/>
              </a:rPr>
              <a:t> Click this tool to clear the measured line or polygon from the map and to clear the distance or area from the measurement results box.</a:t>
            </a:r>
          </a:p>
          <a:p>
            <a:pPr>
              <a:spcAft>
                <a:spcPts val="600"/>
              </a:spcAft>
            </a:pPr>
            <a:endParaRPr lang="en-US" sz="1100" b="1" dirty="0" smtClean="0">
              <a:latin typeface="Times New Roman" pitchFamily="18" charset="0"/>
              <a:cs typeface="Times New Roman" pitchFamily="18" charset="0"/>
            </a:endParaRPr>
          </a:p>
          <a:p>
            <a:pPr>
              <a:spcAft>
                <a:spcPts val="600"/>
              </a:spcAft>
            </a:pPr>
            <a:r>
              <a:rPr lang="en-US" sz="1100" b="1" dirty="0" smtClean="0">
                <a:latin typeface="Times New Roman" pitchFamily="18" charset="0"/>
                <a:cs typeface="Times New Roman" pitchFamily="18" charset="0"/>
              </a:rPr>
              <a:t>Basemaps.</a:t>
            </a:r>
            <a:r>
              <a:rPr lang="en-US" sz="1100" dirty="0" smtClean="0">
                <a:latin typeface="Times New Roman" pitchFamily="18" charset="0"/>
                <a:cs typeface="Times New Roman" pitchFamily="18" charset="0"/>
              </a:rPr>
              <a:t> Click this tool to change the basemap or the opacity of the basemap (except custom —the opacity of any custom basemap is controlled data layer by data layer in the “Active Data Layers” window).</a:t>
            </a:r>
          </a:p>
        </p:txBody>
      </p:sp>
      <p:pic>
        <p:nvPicPr>
          <p:cNvPr id="3074" name="Picture 2" descr="&quot;Measure by length or area&quot; icon"/>
          <p:cNvPicPr>
            <a:picLocks noChangeAspect="1" noChangeArrowheads="1"/>
          </p:cNvPicPr>
          <p:nvPr/>
        </p:nvPicPr>
        <p:blipFill>
          <a:blip r:embed="rId3" cstate="print"/>
          <a:srcRect/>
          <a:stretch>
            <a:fillRect/>
          </a:stretch>
        </p:blipFill>
        <p:spPr bwMode="auto">
          <a:xfrm>
            <a:off x="700738" y="2410036"/>
            <a:ext cx="228600" cy="228600"/>
          </a:xfrm>
          <a:prstGeom prst="rect">
            <a:avLst/>
          </a:prstGeom>
          <a:noFill/>
        </p:spPr>
      </p:pic>
      <p:pic>
        <p:nvPicPr>
          <p:cNvPr id="3075" name="Picture 3" descr="&quot;Clear measurement&quot; icon"/>
          <p:cNvPicPr>
            <a:picLocks noChangeAspect="1" noChangeArrowheads="1"/>
          </p:cNvPicPr>
          <p:nvPr/>
        </p:nvPicPr>
        <p:blipFill>
          <a:blip r:embed="rId4" cstate="print"/>
          <a:srcRect/>
          <a:stretch>
            <a:fillRect/>
          </a:stretch>
        </p:blipFill>
        <p:spPr bwMode="auto">
          <a:xfrm>
            <a:off x="6744853" y="2410036"/>
            <a:ext cx="228600" cy="228600"/>
          </a:xfrm>
          <a:prstGeom prst="rect">
            <a:avLst/>
          </a:prstGeom>
          <a:noFill/>
        </p:spPr>
      </p:pic>
      <p:pic>
        <p:nvPicPr>
          <p:cNvPr id="3079" name="Picture 7" descr="&quot;Basemaps&quot; icon"/>
          <p:cNvPicPr>
            <a:picLocks noChangeAspect="1" noChangeArrowheads="1"/>
          </p:cNvPicPr>
          <p:nvPr/>
        </p:nvPicPr>
        <p:blipFill>
          <a:blip r:embed="rId5" cstate="print"/>
          <a:srcRect/>
          <a:stretch>
            <a:fillRect/>
          </a:stretch>
        </p:blipFill>
        <p:spPr bwMode="auto">
          <a:xfrm>
            <a:off x="6749752" y="3382144"/>
            <a:ext cx="228600" cy="228600"/>
          </a:xfrm>
          <a:prstGeom prst="rect">
            <a:avLst/>
          </a:prstGeom>
          <a:noFill/>
        </p:spPr>
      </p:pic>
      <p:sp>
        <p:nvSpPr>
          <p:cNvPr id="15" name="TextBox 14"/>
          <p:cNvSpPr txBox="1"/>
          <p:nvPr/>
        </p:nvSpPr>
        <p:spPr>
          <a:xfrm>
            <a:off x="3061001" y="723148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6"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317" y="1473932"/>
            <a:ext cx="3381375" cy="3714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08" y="1296740"/>
            <a:ext cx="4343400" cy="54017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1"/>
          <p:cNvSpPr>
            <a:spLocks noGrp="1"/>
          </p:cNvSpPr>
          <p:nvPr>
            <p:ph type="title"/>
          </p:nvPr>
        </p:nvSpPr>
        <p:spPr>
          <a:xfrm>
            <a:off x="0" y="457200"/>
            <a:ext cx="10058400" cy="615553"/>
          </a:xfrm>
        </p:spPr>
        <p:txBody>
          <a:bodyPr lIns="685800" tIns="0" rIns="685800" bIns="0">
            <a:spAutoFit/>
          </a:bodyPr>
          <a:lstStyle/>
          <a:p>
            <a:pPr algn="l"/>
            <a:r>
              <a:rPr lang="en-US" sz="4000" dirty="0" smtClean="0"/>
              <a:t>Adding Data Layers</a:t>
            </a:r>
            <a:endParaRPr lang="en-US" sz="4000" dirty="0"/>
          </a:p>
        </p:txBody>
      </p:sp>
      <p:sp>
        <p:nvSpPr>
          <p:cNvPr id="19" name="TextBox 18"/>
          <p:cNvSpPr txBox="1"/>
          <p:nvPr/>
        </p:nvSpPr>
        <p:spPr>
          <a:xfrm>
            <a:off x="5943600" y="1143000"/>
            <a:ext cx="4114800" cy="5709255"/>
          </a:xfrm>
          <a:prstGeom prst="rect">
            <a:avLst/>
          </a:prstGeom>
          <a:noFill/>
        </p:spPr>
        <p:txBody>
          <a:bodyPr wrap="square" lIns="0" tIns="0" rIns="685800" bIns="0" rtlCol="0">
            <a:spAutoFit/>
          </a:bodyPr>
          <a:lstStyle/>
          <a:p>
            <a:pPr>
              <a:spcAft>
                <a:spcPts val="1400"/>
              </a:spcAft>
            </a:pPr>
            <a:r>
              <a:rPr lang="en-US" sz="1400" dirty="0" smtClean="0">
                <a:latin typeface="Times New Roman" pitchFamily="18" charset="0"/>
                <a:cs typeface="Times New Roman" pitchFamily="18" charset="0"/>
              </a:rPr>
              <a:t>1. Browse folders in the “Available Data Layers” window for data layers. </a:t>
            </a:r>
          </a:p>
          <a:p>
            <a:pPr>
              <a:spcAft>
                <a:spcPts val="1400"/>
              </a:spcAft>
            </a:pPr>
            <a:r>
              <a:rPr lang="en-US" sz="1400" dirty="0" smtClean="0">
                <a:latin typeface="Times New Roman" pitchFamily="18" charset="0"/>
                <a:cs typeface="Times New Roman" pitchFamily="18" charset="0"/>
              </a:rPr>
              <a:t>2. Click a data layer name to add it to the map, or right-click a data layer name and select “Add layer.” To add a folder of data layers, right-click a folder name and select “Add folder.” </a:t>
            </a:r>
          </a:p>
          <a:p>
            <a:pPr>
              <a:spcAft>
                <a:spcPts val="1400"/>
              </a:spcAft>
            </a:pPr>
            <a:r>
              <a:rPr lang="en-US" sz="1400" dirty="0" smtClean="0">
                <a:latin typeface="Times New Roman" pitchFamily="18" charset="0"/>
                <a:cs typeface="Times New Roman" pitchFamily="18" charset="0"/>
              </a:rPr>
              <a:t>3. The data layer is drawn on the map. The data layer name will appear in the “Active Data Layers” window and the legend of the data layer will be added to the “Legend” window.</a:t>
            </a:r>
            <a:endParaRPr lang="en-US" sz="1200" dirty="0" smtClean="0">
              <a:latin typeface="Times New Roman" pitchFamily="18" charset="0"/>
              <a:cs typeface="Times New Roman" pitchFamily="18" charset="0"/>
            </a:endParaRPr>
          </a:p>
          <a:p>
            <a:pPr>
              <a:spcAft>
                <a:spcPts val="1400"/>
              </a:spcAft>
            </a:pPr>
            <a:r>
              <a:rPr lang="en-US" sz="1400" b="1" dirty="0" smtClean="0">
                <a:latin typeface="Times New Roman" pitchFamily="18" charset="0"/>
                <a:cs typeface="Times New Roman" pitchFamily="18" charset="0"/>
              </a:rPr>
              <a:t>Please note: </a:t>
            </a:r>
            <a:r>
              <a:rPr lang="en-US" sz="1400" dirty="0" smtClean="0">
                <a:latin typeface="Times New Roman" pitchFamily="18" charset="0"/>
                <a:cs typeface="Times New Roman" pitchFamily="18" charset="0"/>
              </a:rPr>
              <a:t>If there is an error drawing a data layer, the data layer’s icon in the “Active Data Layers” window will have a red exclamation point. This red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exclamation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point indicates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that the data layer </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is currently unavailable; this may be due to an internet connection or a web services problem. Changing the map extent (e.g., panning), adding data layers, etc., will cause the data link to be refreshed. If this connection is restored, the red exclamation point will go away.</a:t>
            </a:r>
          </a:p>
        </p:txBody>
      </p:sp>
      <p:cxnSp>
        <p:nvCxnSpPr>
          <p:cNvPr id="49" name="Straight Arrow Connector 48" descr="Arrow pointing to folders that can be browsed for data layers in the &quot;Available Data Layers&quot; window"/>
          <p:cNvCxnSpPr/>
          <p:nvPr/>
        </p:nvCxnSpPr>
        <p:spPr>
          <a:xfrm flipH="1">
            <a:off x="4705164" y="1257909"/>
            <a:ext cx="1188132" cy="43204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descr="Arrow pointing to &quot;Add layer&quot;"/>
          <p:cNvCxnSpPr/>
          <p:nvPr/>
        </p:nvCxnSpPr>
        <p:spPr>
          <a:xfrm flipH="1">
            <a:off x="4705164" y="2049996"/>
            <a:ext cx="1204126" cy="28803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data layer that was drawn on the map"/>
          <p:cNvCxnSpPr/>
          <p:nvPr/>
        </p:nvCxnSpPr>
        <p:spPr>
          <a:xfrm flipH="1">
            <a:off x="1896852" y="3346140"/>
            <a:ext cx="3992996" cy="46805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descr="Arrow pointing to data layer name that appeared in the &quot;Active Data Layers&quot; window"/>
          <p:cNvCxnSpPr/>
          <p:nvPr/>
        </p:nvCxnSpPr>
        <p:spPr>
          <a:xfrm flipH="1">
            <a:off x="5101208" y="3346140"/>
            <a:ext cx="788640" cy="46805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descr="Arrow pointing to the legend of the data layer that was added to the &quot;Legend&quot; window"/>
          <p:cNvCxnSpPr/>
          <p:nvPr/>
        </p:nvCxnSpPr>
        <p:spPr>
          <a:xfrm flipH="1">
            <a:off x="4885184" y="3346140"/>
            <a:ext cx="1004664" cy="136815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Red exclamation point icon for a data layer. Mouse cursor is hovering over the icon in the &quot;Active Data Layers&quot; window to view the message &quot;There was an error drawing this data layer.&quot;"/>
          <p:cNvPicPr>
            <a:picLocks noChangeAspect="1" noChangeArrowheads="1"/>
          </p:cNvPicPr>
          <p:nvPr/>
        </p:nvPicPr>
        <p:blipFill>
          <a:blip r:embed="rId3" cstate="print"/>
          <a:srcRect/>
          <a:stretch>
            <a:fillRect/>
          </a:stretch>
        </p:blipFill>
        <p:spPr bwMode="auto">
          <a:xfrm>
            <a:off x="7342305" y="4449680"/>
            <a:ext cx="2028305" cy="804672"/>
          </a:xfrm>
          <a:prstGeom prst="rect">
            <a:avLst/>
          </a:prstGeom>
          <a:noFill/>
          <a:ln>
            <a:solidFill>
              <a:schemeClr val="bg1">
                <a:lumMod val="85000"/>
              </a:schemeClr>
            </a:solidFill>
          </a:ln>
        </p:spPr>
      </p:pic>
      <p:sp>
        <p:nvSpPr>
          <p:cNvPr id="13" name="TextBox 12"/>
          <p:cNvSpPr txBox="1"/>
          <p:nvPr/>
        </p:nvSpPr>
        <p:spPr>
          <a:xfrm>
            <a:off x="3138384" y="7017967"/>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698" y="1101352"/>
            <a:ext cx="2971800" cy="6029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4" y="1422821"/>
            <a:ext cx="2312757" cy="53863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3"/>
          <p:cNvSpPr>
            <a:spLocks noGrp="1"/>
          </p:cNvSpPr>
          <p:nvPr>
            <p:ph type="title"/>
          </p:nvPr>
        </p:nvSpPr>
        <p:spPr>
          <a:xfrm>
            <a:off x="0" y="457200"/>
            <a:ext cx="10058400" cy="615553"/>
          </a:xfrm>
        </p:spPr>
        <p:txBody>
          <a:bodyPr lIns="685800" tIns="0" rIns="685800" bIns="0">
            <a:spAutoFit/>
          </a:bodyPr>
          <a:lstStyle/>
          <a:p>
            <a:pPr algn="l"/>
            <a:r>
              <a:rPr lang="en-US" sz="4000" b="0" i="0" kern="1200" spc="0" baseline="0" dirty="0" smtClean="0">
                <a:solidFill>
                  <a:schemeClr val="tx1"/>
                </a:solidFill>
                <a:latin typeface="Calibri"/>
                <a:ea typeface="+mj-ea"/>
                <a:cs typeface="Times New Roman"/>
              </a:rPr>
              <a:t>Adding Data Layers by Searching </a:t>
            </a:r>
            <a:endParaRPr lang="en-US" dirty="0"/>
          </a:p>
        </p:txBody>
      </p:sp>
      <p:sp>
        <p:nvSpPr>
          <p:cNvPr id="19" name="TextBox 18"/>
          <p:cNvSpPr txBox="1"/>
          <p:nvPr/>
        </p:nvSpPr>
        <p:spPr>
          <a:xfrm>
            <a:off x="3048000" y="1600200"/>
            <a:ext cx="1371600" cy="3436838"/>
          </a:xfrm>
          <a:prstGeom prst="rect">
            <a:avLst/>
          </a:prstGeom>
          <a:noFill/>
        </p:spPr>
        <p:txBody>
          <a:bodyPr wrap="square" lIns="0" tIns="0" rIns="0" bIns="0" rtlCol="0">
            <a:spAutoFit/>
          </a:bodyPr>
          <a:lstStyle/>
          <a:p>
            <a:pPr>
              <a:spcAft>
                <a:spcPts val="1600"/>
              </a:spcAft>
            </a:pPr>
            <a:r>
              <a:rPr lang="en-US" sz="1400" dirty="0" smtClean="0">
                <a:latin typeface="Times New Roman" pitchFamily="18" charset="0"/>
                <a:cs typeface="Times New Roman" pitchFamily="18" charset="0"/>
              </a:rPr>
              <a:t>1. Type a search keyword in the “Search data layers” box in the “Available Data Layers” window. The application searches data layer names and lists all data layers with that term in the title.</a:t>
            </a:r>
          </a:p>
          <a:p>
            <a:pPr>
              <a:spcAft>
                <a:spcPts val="1600"/>
              </a:spcAft>
            </a:pPr>
            <a:r>
              <a:rPr lang="en-US" sz="1400" dirty="0" smtClean="0">
                <a:latin typeface="Times New Roman" pitchFamily="18" charset="0"/>
                <a:cs typeface="Times New Roman" pitchFamily="18" charset="0"/>
              </a:rPr>
              <a:t>2. Click the data layer name of interest.</a:t>
            </a:r>
          </a:p>
        </p:txBody>
      </p:sp>
      <p:cxnSp>
        <p:nvCxnSpPr>
          <p:cNvPr id="49" name="Straight Arrow Connector 48" descr="Arrow pointing to search term that was typed in the box"/>
          <p:cNvCxnSpPr/>
          <p:nvPr/>
        </p:nvCxnSpPr>
        <p:spPr>
          <a:xfrm flipH="1">
            <a:off x="1500808" y="1719072"/>
            <a:ext cx="1547192" cy="42892"/>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descr="Arrow pointing to data layer name of interest"/>
          <p:cNvCxnSpPr/>
          <p:nvPr/>
        </p:nvCxnSpPr>
        <p:spPr>
          <a:xfrm flipH="1" flipV="1">
            <a:off x="2274404" y="2013992"/>
            <a:ext cx="738572" cy="2484276"/>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01000" y="1600200"/>
            <a:ext cx="2057400" cy="3231654"/>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3. The data layer is drawn on the map. The folders in the “Available Data Layers” window will open to the first listing of the data layer. The data layer name will appear in the “Active Data Layers” window and the legend will be added to the “Legend” window. </a:t>
            </a:r>
            <a:endParaRPr lang="en-US" sz="1400" dirty="0">
              <a:latin typeface="Times New Roman" pitchFamily="18" charset="0"/>
              <a:cs typeface="Times New Roman" pitchFamily="18" charset="0"/>
            </a:endParaRPr>
          </a:p>
        </p:txBody>
      </p:sp>
      <p:cxnSp>
        <p:nvCxnSpPr>
          <p:cNvPr id="33" name="Straight Arrow Connector 32" descr="Arrow pointing to data layer that was drawn on the map"/>
          <p:cNvCxnSpPr/>
          <p:nvPr/>
        </p:nvCxnSpPr>
        <p:spPr>
          <a:xfrm flipH="1">
            <a:off x="5677272" y="1725960"/>
            <a:ext cx="2304261" cy="75608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descr="Arrow pointing to folders in the &quot;Available Data Layers&quot; window opened to the first listing of the data layer"/>
          <p:cNvCxnSpPr/>
          <p:nvPr/>
        </p:nvCxnSpPr>
        <p:spPr>
          <a:xfrm flipH="1">
            <a:off x="7117432" y="1725960"/>
            <a:ext cx="864102" cy="75608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descr="Arrow pointing to data layer name that appeared in the &quot;Active Data Layers&quot; window"/>
          <p:cNvCxnSpPr/>
          <p:nvPr/>
        </p:nvCxnSpPr>
        <p:spPr>
          <a:xfrm flipH="1">
            <a:off x="6829402" y="1725961"/>
            <a:ext cx="1152134" cy="205222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the legend of the data layer that was added to the &quot;Legend&quot; window"/>
          <p:cNvCxnSpPr/>
          <p:nvPr/>
        </p:nvCxnSpPr>
        <p:spPr>
          <a:xfrm flipH="1">
            <a:off x="6649380" y="1761964"/>
            <a:ext cx="1548178" cy="3456383"/>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20988" y="7231481"/>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11" y="1203609"/>
            <a:ext cx="6543303" cy="576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Data Layers with Scale Dependencies</a:t>
            </a:r>
            <a:endParaRPr lang="en-US" dirty="0" smtClean="0"/>
          </a:p>
        </p:txBody>
      </p:sp>
      <p:sp>
        <p:nvSpPr>
          <p:cNvPr id="14" name="TextBox 13"/>
          <p:cNvSpPr txBox="1"/>
          <p:nvPr/>
        </p:nvSpPr>
        <p:spPr>
          <a:xfrm>
            <a:off x="7543800" y="1371600"/>
            <a:ext cx="2514600" cy="5386090"/>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Most data layers are visible at all scales, but some data layers have scale dependencies and are only visible within certain scale ranges, such as less than 1:100,000. If a data layer has a scale dependency and the map is not within the appropriate scale range, the data layer will not draw on the map and its icon in the “Active Data Layers” window will have a yellow exclamation point. Hover the mouse over the yellow exclamation point to see the range within which the data layer will draw. To view the data layer, zoom in or out to a map scale within the available scale range.</a:t>
            </a:r>
          </a:p>
        </p:txBody>
      </p:sp>
      <p:cxnSp>
        <p:nvCxnSpPr>
          <p:cNvPr id="49" name="Straight Arrow Connector 48" descr="Arrow pointing to the yellow exclamation point icon for a data layer in the &quot;Active Data Layers&quot; window"/>
          <p:cNvCxnSpPr>
            <a:endCxn id="25" idx="5"/>
          </p:cNvCxnSpPr>
          <p:nvPr/>
        </p:nvCxnSpPr>
        <p:spPr>
          <a:xfrm flipH="1" flipV="1">
            <a:off x="5731399" y="4026047"/>
            <a:ext cx="1710069" cy="1061997"/>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Oval 24" descr="Circle around the yellow exclamation point icon for a data layer"/>
          <p:cNvSpPr/>
          <p:nvPr/>
        </p:nvSpPr>
        <p:spPr>
          <a:xfrm>
            <a:off x="5497252" y="3791900"/>
            <a:ext cx="274320" cy="274320"/>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048980" y="7024275"/>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3"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24" y="1106596"/>
            <a:ext cx="6998593" cy="594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0" y="457200"/>
            <a:ext cx="10058400" cy="615553"/>
          </a:xfrm>
        </p:spPr>
        <p:txBody>
          <a:bodyPr lIns="685800" tIns="0" rIns="685800" bIns="0">
            <a:spAutoFit/>
          </a:bodyPr>
          <a:lstStyle/>
          <a:p>
            <a:pPr algn="l" rtl="0" eaLnBrk="1" fontAlgn="auto" latinLnBrk="0" hangingPunct="1"/>
            <a:r>
              <a:rPr lang="en-US" sz="4000" b="0" i="0" kern="1200" spc="0" baseline="0" dirty="0" smtClean="0">
                <a:solidFill>
                  <a:schemeClr val="tx1"/>
                </a:solidFill>
                <a:latin typeface="Calibri"/>
                <a:ea typeface="+mn-ea"/>
                <a:cs typeface="Times New Roman"/>
              </a:rPr>
              <a:t>Reordering Data Layers</a:t>
            </a:r>
            <a:endParaRPr lang="en-US" dirty="0" smtClean="0"/>
          </a:p>
        </p:txBody>
      </p:sp>
      <p:sp>
        <p:nvSpPr>
          <p:cNvPr id="14" name="TextBox 13"/>
          <p:cNvSpPr txBox="1"/>
          <p:nvPr/>
        </p:nvSpPr>
        <p:spPr>
          <a:xfrm>
            <a:off x="8001000" y="1600200"/>
            <a:ext cx="2057400" cy="4093428"/>
          </a:xfrm>
          <a:prstGeom prst="rect">
            <a:avLst/>
          </a:prstGeom>
          <a:noFill/>
        </p:spPr>
        <p:txBody>
          <a:bodyPr wrap="square" lIns="0" tIns="0" rIns="685800" bIns="0" rtlCol="0">
            <a:spAutoFit/>
          </a:bodyPr>
          <a:lstStyle/>
          <a:p>
            <a:r>
              <a:rPr lang="en-US" sz="1400" dirty="0" smtClean="0">
                <a:latin typeface="Times New Roman" pitchFamily="18" charset="0"/>
                <a:cs typeface="Times New Roman" pitchFamily="18" charset="0"/>
              </a:rPr>
              <a:t>Data layers are drawn from the bottom to the top of the “Active Data Layers” list as they are added. To reorder the data layers, click on a data layer name in the “Active Data Layers” window, hold down the mouse button, and drag the data layer name up or down in the list to reorder how it is drawn in your map.</a:t>
            </a:r>
            <a:endParaRPr lang="en-US" sz="1400" dirty="0">
              <a:latin typeface="Times New Roman" pitchFamily="18" charset="0"/>
              <a:cs typeface="Times New Roman" pitchFamily="18" charset="0"/>
            </a:endParaRPr>
          </a:p>
        </p:txBody>
      </p:sp>
      <p:cxnSp>
        <p:nvCxnSpPr>
          <p:cNvPr id="54" name="Straight Arrow Connector 53" descr="Arrow pointing to data layer being reordered in the list of data layers in the &quot;Active Data Layers&quot; window"/>
          <p:cNvCxnSpPr/>
          <p:nvPr/>
        </p:nvCxnSpPr>
        <p:spPr>
          <a:xfrm flipH="1">
            <a:off x="7333456" y="3634172"/>
            <a:ext cx="612068" cy="39604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2978" y="7162564"/>
            <a:ext cx="2731557" cy="430887"/>
          </a:xfrm>
          <a:prstGeom prst="rect">
            <a:avLst/>
          </a:prstGeom>
          <a:noFill/>
        </p:spPr>
        <p:txBody>
          <a:bodyPr wrap="square" lIns="685800" tIns="0" rIns="0" bIns="0" rtlCol="0">
            <a:spAutoFit/>
          </a:bodyPr>
          <a:lstStyle/>
          <a:p>
            <a:r>
              <a:rPr lang="en-US" sz="1400" b="1" dirty="0" smtClean="0">
                <a:latin typeface="Times New Roman" pitchFamily="18" charset="0"/>
                <a:cs typeface="Times New Roman" pitchFamily="18" charset="0"/>
                <a:hlinkClick r:id="rId4" action="ppaction://hlinksldjump"/>
              </a:rPr>
              <a:t> Back to Table of Contents</a:t>
            </a:r>
            <a:endParaRPr lang="en-US" sz="1400" b="1" dirty="0">
              <a:latin typeface="Times New Roman" pitchFamily="18" charset="0"/>
              <a:cs typeface="Times New Roman" pitchFamily="18" charset="0"/>
            </a:endParaRPr>
          </a:p>
          <a:p>
            <a:endParaRPr lang="en-US" sz="1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685800" tIns="0" rIns="0" bIns="0" rtlCol="0">
        <a:spAutoFit/>
      </a:bodyPr>
      <a:lstStyle>
        <a:defPPr>
          <a:defRPr sz="1400" dirty="0" smtClean="0">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21136</TotalTime>
  <Words>6447</Words>
  <Application>Microsoft Office PowerPoint</Application>
  <PresentationFormat>Custom</PresentationFormat>
  <Paragraphs>330</Paragraphs>
  <Slides>39</Slides>
  <Notes>16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MORIS User Guide</vt:lpstr>
      <vt:lpstr>Introduction</vt:lpstr>
      <vt:lpstr>Getting Started</vt:lpstr>
      <vt:lpstr>Tools – Please note: Not all tools are available for all municipalities. </vt:lpstr>
      <vt:lpstr>Tools (continued)</vt:lpstr>
      <vt:lpstr>Adding Data Layers</vt:lpstr>
      <vt:lpstr>Adding Data Layers by Searching </vt:lpstr>
      <vt:lpstr>Data Layers with Scale Dependencies</vt:lpstr>
      <vt:lpstr>Reordering Data Layers</vt:lpstr>
      <vt:lpstr>Navigating the Map</vt:lpstr>
      <vt:lpstr>Navigating the Map (continued)</vt:lpstr>
      <vt:lpstr>Customizing Data Layers</vt:lpstr>
      <vt:lpstr>Customizing the Map</vt:lpstr>
      <vt:lpstr>Removing Data Layers</vt:lpstr>
      <vt:lpstr>Viewing Metadata</vt:lpstr>
      <vt:lpstr>Searching for a Location</vt:lpstr>
      <vt:lpstr>Searching for a Location (continued)</vt:lpstr>
      <vt:lpstr>Identifying Features</vt:lpstr>
      <vt:lpstr>Identifying Features (continued)</vt:lpstr>
      <vt:lpstr>Measuring Length or Area</vt:lpstr>
      <vt:lpstr>Bookmarking/Sharing a Map</vt:lpstr>
      <vt:lpstr>Downloading Data</vt:lpstr>
      <vt:lpstr>Downloading Data (continued)</vt:lpstr>
      <vt:lpstr>Downloading Data (continued)</vt:lpstr>
      <vt:lpstr>Downloading Data (continued)</vt:lpstr>
      <vt:lpstr>Printing and Saving a Map Image</vt:lpstr>
      <vt:lpstr>Editing Data</vt:lpstr>
      <vt:lpstr>Editing Data (continued)</vt:lpstr>
      <vt:lpstr>Using MuniMapper on a Mac</vt:lpstr>
      <vt:lpstr>How to Use the Abutters List Tool:</vt:lpstr>
      <vt:lpstr>How to Use the Abutters List Tool (cont.):</vt:lpstr>
      <vt:lpstr>How to Use the Abutters List Tool (cont.):</vt:lpstr>
      <vt:lpstr>How to Use the Parcel Data Filter Tool:</vt:lpstr>
      <vt:lpstr>How to Use the Parcel Data Filter Tool (cont.):</vt:lpstr>
      <vt:lpstr>How to Use the Parcel Data Filter Tool (cont.):</vt:lpstr>
      <vt:lpstr>How to Use the Parcel Data Filter Tool (cont.):</vt:lpstr>
      <vt:lpstr>How to Use the Parcel Data Filter Tool (cont.):</vt:lpstr>
      <vt:lpstr>How to Use the Parcel Data Filter Tool (cont.):</vt:lpstr>
      <vt:lpstr>Problems? Questions? Comments?</vt:lpstr>
    </vt:vector>
  </TitlesOfParts>
  <Company>Commonwealth of Massachusetts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MuniMapper User Guide</dc:title>
  <dc:creator>Emily Chambliss;pfnutt@aol.com;Emily.Huntley@state.ma.us</dc:creator>
  <cp:lastModifiedBy>Freeman, Aleda (ITD)</cp:lastModifiedBy>
  <cp:revision>1308</cp:revision>
  <dcterms:created xsi:type="dcterms:W3CDTF">2009-11-17T15:36:35Z</dcterms:created>
  <dcterms:modified xsi:type="dcterms:W3CDTF">2013-06-18T19:05:57Z</dcterms:modified>
</cp:coreProperties>
</file>